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5" r:id="rId1"/>
  </p:sldMasterIdLst>
  <p:notesMasterIdLst>
    <p:notesMasterId r:id="rId50"/>
  </p:notesMasterIdLst>
  <p:handoutMasterIdLst>
    <p:handoutMasterId r:id="rId51"/>
  </p:handoutMasterIdLst>
  <p:sldIdLst>
    <p:sldId id="256" r:id="rId2"/>
    <p:sldId id="257" r:id="rId3"/>
    <p:sldId id="283" r:id="rId4"/>
    <p:sldId id="285" r:id="rId5"/>
    <p:sldId id="315" r:id="rId6"/>
    <p:sldId id="316" r:id="rId7"/>
    <p:sldId id="284" r:id="rId8"/>
    <p:sldId id="258" r:id="rId9"/>
    <p:sldId id="321" r:id="rId10"/>
    <p:sldId id="282" r:id="rId11"/>
    <p:sldId id="281" r:id="rId12"/>
    <p:sldId id="293" r:id="rId13"/>
    <p:sldId id="278" r:id="rId14"/>
    <p:sldId id="300" r:id="rId15"/>
    <p:sldId id="332" r:id="rId16"/>
    <p:sldId id="273" r:id="rId17"/>
    <p:sldId id="304" r:id="rId18"/>
    <p:sldId id="306" r:id="rId19"/>
    <p:sldId id="301" r:id="rId20"/>
    <p:sldId id="262" r:id="rId21"/>
    <p:sldId id="259" r:id="rId22"/>
    <p:sldId id="295" r:id="rId23"/>
    <p:sldId id="289" r:id="rId24"/>
    <p:sldId id="290" r:id="rId25"/>
    <p:sldId id="302" r:id="rId26"/>
    <p:sldId id="308" r:id="rId27"/>
    <p:sldId id="261" r:id="rId28"/>
    <p:sldId id="331" r:id="rId29"/>
    <p:sldId id="307" r:id="rId30"/>
    <p:sldId id="309" r:id="rId31"/>
    <p:sldId id="298" r:id="rId32"/>
    <p:sldId id="324" r:id="rId33"/>
    <p:sldId id="263" r:id="rId34"/>
    <p:sldId id="318" r:id="rId35"/>
    <p:sldId id="303" r:id="rId36"/>
    <p:sldId id="266" r:id="rId37"/>
    <p:sldId id="267" r:id="rId38"/>
    <p:sldId id="317" r:id="rId39"/>
    <p:sldId id="305" r:id="rId40"/>
    <p:sldId id="312" r:id="rId41"/>
    <p:sldId id="325" r:id="rId42"/>
    <p:sldId id="330" r:id="rId43"/>
    <p:sldId id="326" r:id="rId44"/>
    <p:sldId id="275" r:id="rId45"/>
    <p:sldId id="310" r:id="rId46"/>
    <p:sldId id="313" r:id="rId47"/>
    <p:sldId id="276" r:id="rId48"/>
    <p:sldId id="299"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Brown" initials="CB" lastIdx="8" clrIdx="0"/>
  <p:cmAuthor id="2" name="Sondra Spaethe" initials="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5"/>
    <p:restoredTop sz="94694"/>
  </p:normalViewPr>
  <p:slideViewPr>
    <p:cSldViewPr snapToGrid="0">
      <p:cViewPr varScale="1">
        <p:scale>
          <a:sx n="106" d="100"/>
          <a:sy n="10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F7C48-EFA3-4C73-B437-75FE7E615720}" type="doc">
      <dgm:prSet loTypeId="urn:microsoft.com/office/officeart/2005/8/layout/bProcess4" loCatId="process" qsTypeId="urn:microsoft.com/office/officeart/2005/8/quickstyle/simple2" qsCatId="simple" csTypeId="urn:microsoft.com/office/officeart/2005/8/colors/accent1_2" csCatId="accent1" phldr="1"/>
      <dgm:spPr/>
      <dgm:t>
        <a:bodyPr/>
        <a:lstStyle/>
        <a:p>
          <a:endParaRPr lang="en-US"/>
        </a:p>
      </dgm:t>
    </dgm:pt>
    <dgm:pt modelId="{8ABBB573-A05D-4FED-B822-768BD7E03C48}">
      <dgm:prSet custT="1"/>
      <dgm:spPr/>
      <dgm:t>
        <a:bodyPr/>
        <a:lstStyle/>
        <a:p>
          <a:r>
            <a:rPr lang="en-US" sz="1400" dirty="0"/>
            <a:t>Applications released January 17, 2025</a:t>
          </a:r>
        </a:p>
      </dgm:t>
    </dgm:pt>
    <dgm:pt modelId="{250A9EAE-A0A5-442C-A61A-3CA493C74972}" type="parTrans" cxnId="{EE706160-67CE-4CBC-85DD-84C0F0CF1441}">
      <dgm:prSet/>
      <dgm:spPr/>
      <dgm:t>
        <a:bodyPr/>
        <a:lstStyle/>
        <a:p>
          <a:endParaRPr lang="en-US"/>
        </a:p>
      </dgm:t>
    </dgm:pt>
    <dgm:pt modelId="{4E2E71C5-AD81-4FD9-8E26-AF7EC97C1B80}" type="sibTrans" cxnId="{EE706160-67CE-4CBC-85DD-84C0F0CF1441}">
      <dgm:prSet/>
      <dgm:spPr/>
      <dgm:t>
        <a:bodyPr/>
        <a:lstStyle/>
        <a:p>
          <a:endParaRPr lang="en-US"/>
        </a:p>
      </dgm:t>
    </dgm:pt>
    <dgm:pt modelId="{B3C87494-8705-431E-914C-3940B5DF1651}">
      <dgm:prSet custT="1"/>
      <dgm:spPr/>
      <dgm:t>
        <a:bodyPr/>
        <a:lstStyle/>
        <a:p>
          <a:r>
            <a:rPr lang="en-US" sz="1400" dirty="0"/>
            <a:t>Public Workshop February 6, 2025</a:t>
          </a:r>
        </a:p>
      </dgm:t>
    </dgm:pt>
    <dgm:pt modelId="{61E0D373-5ACD-42B0-8B48-5AE239C1D151}" type="parTrans" cxnId="{316F0A8F-75F6-42C9-AAD7-C1759F00B7F9}">
      <dgm:prSet/>
      <dgm:spPr/>
      <dgm:t>
        <a:bodyPr/>
        <a:lstStyle/>
        <a:p>
          <a:endParaRPr lang="en-US"/>
        </a:p>
      </dgm:t>
    </dgm:pt>
    <dgm:pt modelId="{12777C5E-1356-4DA5-95BF-DDC86CD75423}" type="sibTrans" cxnId="{316F0A8F-75F6-42C9-AAD7-C1759F00B7F9}">
      <dgm:prSet/>
      <dgm:spPr/>
      <dgm:t>
        <a:bodyPr/>
        <a:lstStyle/>
        <a:p>
          <a:endParaRPr lang="en-US"/>
        </a:p>
      </dgm:t>
    </dgm:pt>
    <dgm:pt modelId="{9C25A1F6-0026-446A-B0A6-499800500071}">
      <dgm:prSet custT="1"/>
      <dgm:spPr/>
      <dgm:t>
        <a:bodyPr/>
        <a:lstStyle/>
        <a:p>
          <a:r>
            <a:rPr lang="en-US" sz="1400" dirty="0"/>
            <a:t>Zoom Drop-in meetings for Q&amp;As once per week before the due date. </a:t>
          </a:r>
        </a:p>
      </dgm:t>
    </dgm:pt>
    <dgm:pt modelId="{38F223C8-B12F-48A2-9D27-876114D57AA7}" type="parTrans" cxnId="{C9B86FA7-3774-4D6B-8516-1077FD424D46}">
      <dgm:prSet/>
      <dgm:spPr/>
      <dgm:t>
        <a:bodyPr/>
        <a:lstStyle/>
        <a:p>
          <a:endParaRPr lang="en-US"/>
        </a:p>
      </dgm:t>
    </dgm:pt>
    <dgm:pt modelId="{86643FA5-D3F6-42E1-9C2F-BFB85DCCC661}" type="sibTrans" cxnId="{C9B86FA7-3774-4D6B-8516-1077FD424D46}">
      <dgm:prSet/>
      <dgm:spPr/>
      <dgm:t>
        <a:bodyPr/>
        <a:lstStyle/>
        <a:p>
          <a:endParaRPr lang="en-US"/>
        </a:p>
      </dgm:t>
    </dgm:pt>
    <dgm:pt modelId="{9D155FB6-5048-4A53-9C17-6CDEA9748E1B}">
      <dgm:prSet custT="1"/>
      <dgm:spPr/>
      <dgm:t>
        <a:bodyPr/>
        <a:lstStyle/>
        <a:p>
          <a:r>
            <a:rPr lang="en-US" sz="1400" dirty="0"/>
            <a:t>Applications and all additional information due by 5:00 pm on Monday March 24, 2025</a:t>
          </a:r>
        </a:p>
      </dgm:t>
    </dgm:pt>
    <dgm:pt modelId="{AAA112E2-CE99-4CDC-B0AF-000E1AA1AD93}" type="parTrans" cxnId="{C00EB726-2EBF-47AE-B238-31A662E44A0B}">
      <dgm:prSet/>
      <dgm:spPr/>
      <dgm:t>
        <a:bodyPr/>
        <a:lstStyle/>
        <a:p>
          <a:endParaRPr lang="en-US"/>
        </a:p>
      </dgm:t>
    </dgm:pt>
    <dgm:pt modelId="{DD14DE0A-FB10-4941-92DA-D6F5A5EA01E4}" type="sibTrans" cxnId="{C00EB726-2EBF-47AE-B238-31A662E44A0B}">
      <dgm:prSet/>
      <dgm:spPr/>
      <dgm:t>
        <a:bodyPr/>
        <a:lstStyle/>
        <a:p>
          <a:endParaRPr lang="en-US"/>
        </a:p>
      </dgm:t>
    </dgm:pt>
    <dgm:pt modelId="{C01BFF00-ADB6-4A6B-8311-34D36AFE6CF4}">
      <dgm:prSet custT="1"/>
      <dgm:spPr/>
      <dgm:t>
        <a:bodyPr/>
        <a:lstStyle/>
        <a:p>
          <a:r>
            <a:rPr lang="en-US" sz="1400" dirty="0"/>
            <a:t>Tentative award letters mailed May 2025</a:t>
          </a:r>
        </a:p>
      </dgm:t>
    </dgm:pt>
    <dgm:pt modelId="{DE6C90D9-6033-4912-B032-4A448DA89634}" type="parTrans" cxnId="{5B1B2FB2-798C-420E-B613-A098D6754C8C}">
      <dgm:prSet/>
      <dgm:spPr/>
      <dgm:t>
        <a:bodyPr/>
        <a:lstStyle/>
        <a:p>
          <a:endParaRPr lang="en-US"/>
        </a:p>
      </dgm:t>
    </dgm:pt>
    <dgm:pt modelId="{AB8AC48D-054C-44C5-8616-F67063D2F84B}" type="sibTrans" cxnId="{5B1B2FB2-798C-420E-B613-A098D6754C8C}">
      <dgm:prSet/>
      <dgm:spPr/>
      <dgm:t>
        <a:bodyPr/>
        <a:lstStyle/>
        <a:p>
          <a:endParaRPr lang="en-US"/>
        </a:p>
      </dgm:t>
    </dgm:pt>
    <dgm:pt modelId="{DC480DC2-C670-453D-BDC0-6FBDE1576939}">
      <dgm:prSet/>
      <dgm:spPr/>
      <dgm:t>
        <a:bodyPr/>
        <a:lstStyle/>
        <a:p>
          <a:r>
            <a:rPr lang="en-US" dirty="0"/>
            <a:t>Participant accepts award and schedules pre-inspection of existing engine/equipment with District May/June 2025</a:t>
          </a:r>
        </a:p>
      </dgm:t>
    </dgm:pt>
    <dgm:pt modelId="{25D3858D-6F6F-4101-8BB9-B10595CABE2B}" type="parTrans" cxnId="{B849C310-0194-40B7-8C55-ECFA647FE9B6}">
      <dgm:prSet/>
      <dgm:spPr/>
      <dgm:t>
        <a:bodyPr/>
        <a:lstStyle/>
        <a:p>
          <a:endParaRPr lang="en-US"/>
        </a:p>
      </dgm:t>
    </dgm:pt>
    <dgm:pt modelId="{B49ADF49-F831-4CAA-9C5F-EC0C3E12BDAD}" type="sibTrans" cxnId="{B849C310-0194-40B7-8C55-ECFA647FE9B6}">
      <dgm:prSet/>
      <dgm:spPr/>
      <dgm:t>
        <a:bodyPr/>
        <a:lstStyle/>
        <a:p>
          <a:endParaRPr lang="en-US"/>
        </a:p>
      </dgm:t>
    </dgm:pt>
    <dgm:pt modelId="{67969B86-7498-4EE8-AEFD-7B34F7686FFE}">
      <dgm:prSet custT="1"/>
      <dgm:spPr/>
      <dgm:t>
        <a:bodyPr/>
        <a:lstStyle/>
        <a:p>
          <a:r>
            <a:rPr lang="en-US" sz="1400" dirty="0"/>
            <a:t>District and Participant sign Agreement June/July 2025</a:t>
          </a:r>
        </a:p>
      </dgm:t>
    </dgm:pt>
    <dgm:pt modelId="{0490F0BF-F48A-4F99-A8F1-F8AD29D2D2C9}" type="parTrans" cxnId="{57AD9056-CD44-405B-91EB-69B263D2226D}">
      <dgm:prSet/>
      <dgm:spPr/>
      <dgm:t>
        <a:bodyPr/>
        <a:lstStyle/>
        <a:p>
          <a:endParaRPr lang="en-US"/>
        </a:p>
      </dgm:t>
    </dgm:pt>
    <dgm:pt modelId="{DCF5B8B7-52BC-4FC3-9FF3-A5110D65CEEC}" type="sibTrans" cxnId="{57AD9056-CD44-405B-91EB-69B263D2226D}">
      <dgm:prSet/>
      <dgm:spPr/>
      <dgm:t>
        <a:bodyPr/>
        <a:lstStyle/>
        <a:p>
          <a:endParaRPr lang="en-US"/>
        </a:p>
      </dgm:t>
    </dgm:pt>
    <dgm:pt modelId="{323347C9-18A4-4848-B087-F1886400FE94}">
      <dgm:prSet custT="1"/>
      <dgm:spPr/>
      <dgm:t>
        <a:bodyPr/>
        <a:lstStyle/>
        <a:p>
          <a:r>
            <a:rPr lang="en-US" sz="1400" dirty="0"/>
            <a:t>Participant orders new engine/equipment July 2025</a:t>
          </a:r>
        </a:p>
      </dgm:t>
    </dgm:pt>
    <dgm:pt modelId="{516DD2EE-2E43-44FE-A6EF-1182F8D9BFAD}" type="parTrans" cxnId="{1C7838F7-87DE-43D4-9F8E-CB9F5382FBFD}">
      <dgm:prSet/>
      <dgm:spPr/>
      <dgm:t>
        <a:bodyPr/>
        <a:lstStyle/>
        <a:p>
          <a:endParaRPr lang="en-US"/>
        </a:p>
      </dgm:t>
    </dgm:pt>
    <dgm:pt modelId="{B46AF279-0513-4118-BBE6-618CC73FE660}" type="sibTrans" cxnId="{1C7838F7-87DE-43D4-9F8E-CB9F5382FBFD}">
      <dgm:prSet/>
      <dgm:spPr/>
      <dgm:t>
        <a:bodyPr/>
        <a:lstStyle/>
        <a:p>
          <a:endParaRPr lang="en-US"/>
        </a:p>
      </dgm:t>
    </dgm:pt>
    <dgm:pt modelId="{7615E2B0-7D50-4EAF-BFBE-6E907544ABEE}">
      <dgm:prSet/>
      <dgm:spPr/>
      <dgm:t>
        <a:bodyPr/>
        <a:lstStyle/>
        <a:p>
          <a:r>
            <a:rPr lang="en-US" dirty="0"/>
            <a:t>After new engine has been installed and is operational or new equipment has arrived and is ready for delivery to applicant...</a:t>
          </a:r>
        </a:p>
      </dgm:t>
    </dgm:pt>
    <dgm:pt modelId="{220DCFEA-5C2A-4A89-8AD5-E56BAEA0AD96}" type="parTrans" cxnId="{46CBCCFC-8FCF-4CE2-A9BD-D1FB5CBDEF71}">
      <dgm:prSet/>
      <dgm:spPr/>
      <dgm:t>
        <a:bodyPr/>
        <a:lstStyle/>
        <a:p>
          <a:endParaRPr lang="en-US"/>
        </a:p>
      </dgm:t>
    </dgm:pt>
    <dgm:pt modelId="{FD1BFCEC-A933-4480-9F81-72AB30A9D80B}" type="sibTrans" cxnId="{46CBCCFC-8FCF-4CE2-A9BD-D1FB5CBDEF71}">
      <dgm:prSet/>
      <dgm:spPr/>
      <dgm:t>
        <a:bodyPr/>
        <a:lstStyle/>
        <a:p>
          <a:endParaRPr lang="en-US"/>
        </a:p>
      </dgm:t>
    </dgm:pt>
    <dgm:pt modelId="{981D0E23-FE88-49DC-93FF-2DF9254DE3CE}" type="pres">
      <dgm:prSet presAssocID="{C81F7C48-EFA3-4C73-B437-75FE7E615720}" presName="Name0" presStyleCnt="0">
        <dgm:presLayoutVars>
          <dgm:dir/>
          <dgm:resizeHandles/>
        </dgm:presLayoutVars>
      </dgm:prSet>
      <dgm:spPr/>
    </dgm:pt>
    <dgm:pt modelId="{C859FE71-40B4-4402-B550-A96068F8D09D}" type="pres">
      <dgm:prSet presAssocID="{8ABBB573-A05D-4FED-B822-768BD7E03C48}" presName="compNode" presStyleCnt="0"/>
      <dgm:spPr/>
    </dgm:pt>
    <dgm:pt modelId="{76BC9971-4B68-4242-9967-7C95596C1D35}" type="pres">
      <dgm:prSet presAssocID="{8ABBB573-A05D-4FED-B822-768BD7E03C48}" presName="dummyConnPt" presStyleCnt="0"/>
      <dgm:spPr/>
    </dgm:pt>
    <dgm:pt modelId="{E8A0F29D-F949-40EB-9669-E5BAD36F7D89}" type="pres">
      <dgm:prSet presAssocID="{8ABBB573-A05D-4FED-B822-768BD7E03C48}" presName="node" presStyleLbl="node1" presStyleIdx="0" presStyleCnt="9">
        <dgm:presLayoutVars>
          <dgm:bulletEnabled val="1"/>
        </dgm:presLayoutVars>
      </dgm:prSet>
      <dgm:spPr/>
    </dgm:pt>
    <dgm:pt modelId="{73815269-50D1-4521-B1C1-DEE50306FA42}" type="pres">
      <dgm:prSet presAssocID="{4E2E71C5-AD81-4FD9-8E26-AF7EC97C1B80}" presName="sibTrans" presStyleLbl="bgSibTrans2D1" presStyleIdx="0" presStyleCnt="8"/>
      <dgm:spPr/>
    </dgm:pt>
    <dgm:pt modelId="{0040F70E-EE99-4451-B0C1-B15DE8F71B4C}" type="pres">
      <dgm:prSet presAssocID="{B3C87494-8705-431E-914C-3940B5DF1651}" presName="compNode" presStyleCnt="0"/>
      <dgm:spPr/>
    </dgm:pt>
    <dgm:pt modelId="{D11C2325-663A-49DE-9B27-987338D6C71E}" type="pres">
      <dgm:prSet presAssocID="{B3C87494-8705-431E-914C-3940B5DF1651}" presName="dummyConnPt" presStyleCnt="0"/>
      <dgm:spPr/>
    </dgm:pt>
    <dgm:pt modelId="{A3B6A785-697A-4AAE-812D-41413D6F241A}" type="pres">
      <dgm:prSet presAssocID="{B3C87494-8705-431E-914C-3940B5DF1651}" presName="node" presStyleLbl="node1" presStyleIdx="1" presStyleCnt="9">
        <dgm:presLayoutVars>
          <dgm:bulletEnabled val="1"/>
        </dgm:presLayoutVars>
      </dgm:prSet>
      <dgm:spPr/>
    </dgm:pt>
    <dgm:pt modelId="{8C4EB050-A8E3-4831-AD98-BE5D00F715D8}" type="pres">
      <dgm:prSet presAssocID="{12777C5E-1356-4DA5-95BF-DDC86CD75423}" presName="sibTrans" presStyleLbl="bgSibTrans2D1" presStyleIdx="1" presStyleCnt="8"/>
      <dgm:spPr/>
    </dgm:pt>
    <dgm:pt modelId="{B6C36689-ABC2-477A-9197-2A03DFC0687B}" type="pres">
      <dgm:prSet presAssocID="{9C25A1F6-0026-446A-B0A6-499800500071}" presName="compNode" presStyleCnt="0"/>
      <dgm:spPr/>
    </dgm:pt>
    <dgm:pt modelId="{8A87E462-B73A-49F4-B055-E4BD42D9A5F5}" type="pres">
      <dgm:prSet presAssocID="{9C25A1F6-0026-446A-B0A6-499800500071}" presName="dummyConnPt" presStyleCnt="0"/>
      <dgm:spPr/>
    </dgm:pt>
    <dgm:pt modelId="{322F8962-64A1-47D8-8ED0-4AE576F4A23C}" type="pres">
      <dgm:prSet presAssocID="{9C25A1F6-0026-446A-B0A6-499800500071}" presName="node" presStyleLbl="node1" presStyleIdx="2" presStyleCnt="9">
        <dgm:presLayoutVars>
          <dgm:bulletEnabled val="1"/>
        </dgm:presLayoutVars>
      </dgm:prSet>
      <dgm:spPr/>
    </dgm:pt>
    <dgm:pt modelId="{24FCA666-DB27-4605-B479-C453E60973F9}" type="pres">
      <dgm:prSet presAssocID="{86643FA5-D3F6-42E1-9C2F-BFB85DCCC661}" presName="sibTrans" presStyleLbl="bgSibTrans2D1" presStyleIdx="2" presStyleCnt="8"/>
      <dgm:spPr/>
    </dgm:pt>
    <dgm:pt modelId="{B155061D-E0A5-4401-B998-92E384EB6869}" type="pres">
      <dgm:prSet presAssocID="{9D155FB6-5048-4A53-9C17-6CDEA9748E1B}" presName="compNode" presStyleCnt="0"/>
      <dgm:spPr/>
    </dgm:pt>
    <dgm:pt modelId="{8FBE347B-5921-4CA5-9470-F785A389E2C0}" type="pres">
      <dgm:prSet presAssocID="{9D155FB6-5048-4A53-9C17-6CDEA9748E1B}" presName="dummyConnPt" presStyleCnt="0"/>
      <dgm:spPr/>
    </dgm:pt>
    <dgm:pt modelId="{DE8D8926-8E3D-433C-B36D-50994E8EE1B2}" type="pres">
      <dgm:prSet presAssocID="{9D155FB6-5048-4A53-9C17-6CDEA9748E1B}" presName="node" presStyleLbl="node1" presStyleIdx="3" presStyleCnt="9">
        <dgm:presLayoutVars>
          <dgm:bulletEnabled val="1"/>
        </dgm:presLayoutVars>
      </dgm:prSet>
      <dgm:spPr/>
    </dgm:pt>
    <dgm:pt modelId="{1BB648AA-2C6E-4371-A2BC-11BFA2933A08}" type="pres">
      <dgm:prSet presAssocID="{DD14DE0A-FB10-4941-92DA-D6F5A5EA01E4}" presName="sibTrans" presStyleLbl="bgSibTrans2D1" presStyleIdx="3" presStyleCnt="8"/>
      <dgm:spPr/>
    </dgm:pt>
    <dgm:pt modelId="{A4102C83-B673-432E-B762-8C9218ABFFF0}" type="pres">
      <dgm:prSet presAssocID="{C01BFF00-ADB6-4A6B-8311-34D36AFE6CF4}" presName="compNode" presStyleCnt="0"/>
      <dgm:spPr/>
    </dgm:pt>
    <dgm:pt modelId="{3FEC3403-7E94-4D8E-840D-F992A43A616B}" type="pres">
      <dgm:prSet presAssocID="{C01BFF00-ADB6-4A6B-8311-34D36AFE6CF4}" presName="dummyConnPt" presStyleCnt="0"/>
      <dgm:spPr/>
    </dgm:pt>
    <dgm:pt modelId="{0C5D9BEC-A507-4121-B912-893060F30B8D}" type="pres">
      <dgm:prSet presAssocID="{C01BFF00-ADB6-4A6B-8311-34D36AFE6CF4}" presName="node" presStyleLbl="node1" presStyleIdx="4" presStyleCnt="9">
        <dgm:presLayoutVars>
          <dgm:bulletEnabled val="1"/>
        </dgm:presLayoutVars>
      </dgm:prSet>
      <dgm:spPr/>
    </dgm:pt>
    <dgm:pt modelId="{030FAB5C-EE72-4216-A158-20A9693824C4}" type="pres">
      <dgm:prSet presAssocID="{AB8AC48D-054C-44C5-8616-F67063D2F84B}" presName="sibTrans" presStyleLbl="bgSibTrans2D1" presStyleIdx="4" presStyleCnt="8"/>
      <dgm:spPr/>
    </dgm:pt>
    <dgm:pt modelId="{EE70C748-03BA-4EA9-9257-E8192A772F49}" type="pres">
      <dgm:prSet presAssocID="{DC480DC2-C670-453D-BDC0-6FBDE1576939}" presName="compNode" presStyleCnt="0"/>
      <dgm:spPr/>
    </dgm:pt>
    <dgm:pt modelId="{050D3A17-D202-4AEB-AF73-1315A068078E}" type="pres">
      <dgm:prSet presAssocID="{DC480DC2-C670-453D-BDC0-6FBDE1576939}" presName="dummyConnPt" presStyleCnt="0"/>
      <dgm:spPr/>
    </dgm:pt>
    <dgm:pt modelId="{AE6A391D-7088-43ED-8B72-DF104F724EE9}" type="pres">
      <dgm:prSet presAssocID="{DC480DC2-C670-453D-BDC0-6FBDE1576939}" presName="node" presStyleLbl="node1" presStyleIdx="5" presStyleCnt="9">
        <dgm:presLayoutVars>
          <dgm:bulletEnabled val="1"/>
        </dgm:presLayoutVars>
      </dgm:prSet>
      <dgm:spPr/>
    </dgm:pt>
    <dgm:pt modelId="{21A9833B-378B-454F-B5E6-BD1B69E4A355}" type="pres">
      <dgm:prSet presAssocID="{B49ADF49-F831-4CAA-9C5F-EC0C3E12BDAD}" presName="sibTrans" presStyleLbl="bgSibTrans2D1" presStyleIdx="5" presStyleCnt="8"/>
      <dgm:spPr/>
    </dgm:pt>
    <dgm:pt modelId="{DB0A581F-1E61-4C46-BFBE-CFA8551101D7}" type="pres">
      <dgm:prSet presAssocID="{67969B86-7498-4EE8-AEFD-7B34F7686FFE}" presName="compNode" presStyleCnt="0"/>
      <dgm:spPr/>
    </dgm:pt>
    <dgm:pt modelId="{61EA55A8-B97C-466C-88B0-2696B24BB805}" type="pres">
      <dgm:prSet presAssocID="{67969B86-7498-4EE8-AEFD-7B34F7686FFE}" presName="dummyConnPt" presStyleCnt="0"/>
      <dgm:spPr/>
    </dgm:pt>
    <dgm:pt modelId="{DF6C650E-A9C1-4038-8D9E-573DD43E5674}" type="pres">
      <dgm:prSet presAssocID="{67969B86-7498-4EE8-AEFD-7B34F7686FFE}" presName="node" presStyleLbl="node1" presStyleIdx="6" presStyleCnt="9">
        <dgm:presLayoutVars>
          <dgm:bulletEnabled val="1"/>
        </dgm:presLayoutVars>
      </dgm:prSet>
      <dgm:spPr/>
    </dgm:pt>
    <dgm:pt modelId="{E4EFAFE2-2F7D-45BC-915B-C3B34333F95E}" type="pres">
      <dgm:prSet presAssocID="{DCF5B8B7-52BC-4FC3-9FF3-A5110D65CEEC}" presName="sibTrans" presStyleLbl="bgSibTrans2D1" presStyleIdx="6" presStyleCnt="8"/>
      <dgm:spPr/>
    </dgm:pt>
    <dgm:pt modelId="{616CC5DE-094B-4DF9-99A9-74D6D9DBD8FF}" type="pres">
      <dgm:prSet presAssocID="{323347C9-18A4-4848-B087-F1886400FE94}" presName="compNode" presStyleCnt="0"/>
      <dgm:spPr/>
    </dgm:pt>
    <dgm:pt modelId="{93020634-AF1F-4765-B1A3-797C7BCFDC98}" type="pres">
      <dgm:prSet presAssocID="{323347C9-18A4-4848-B087-F1886400FE94}" presName="dummyConnPt" presStyleCnt="0"/>
      <dgm:spPr/>
    </dgm:pt>
    <dgm:pt modelId="{BECF1B92-DA3F-4E63-944F-A48CEE34ED94}" type="pres">
      <dgm:prSet presAssocID="{323347C9-18A4-4848-B087-F1886400FE94}" presName="node" presStyleLbl="node1" presStyleIdx="7" presStyleCnt="9">
        <dgm:presLayoutVars>
          <dgm:bulletEnabled val="1"/>
        </dgm:presLayoutVars>
      </dgm:prSet>
      <dgm:spPr/>
    </dgm:pt>
    <dgm:pt modelId="{4B09A0BD-350B-40F4-98ED-994E479B52A1}" type="pres">
      <dgm:prSet presAssocID="{B46AF279-0513-4118-BBE6-618CC73FE660}" presName="sibTrans" presStyleLbl="bgSibTrans2D1" presStyleIdx="7" presStyleCnt="8"/>
      <dgm:spPr/>
    </dgm:pt>
    <dgm:pt modelId="{920FD517-8469-4670-82A7-E7A90335EAC2}" type="pres">
      <dgm:prSet presAssocID="{7615E2B0-7D50-4EAF-BFBE-6E907544ABEE}" presName="compNode" presStyleCnt="0"/>
      <dgm:spPr/>
    </dgm:pt>
    <dgm:pt modelId="{443D71C6-F595-4A7F-A964-8DEF2CF7CCAD}" type="pres">
      <dgm:prSet presAssocID="{7615E2B0-7D50-4EAF-BFBE-6E907544ABEE}" presName="dummyConnPt" presStyleCnt="0"/>
      <dgm:spPr/>
    </dgm:pt>
    <dgm:pt modelId="{57B6FDF6-D1DA-4727-B5F4-A6B1E0B18B7C}" type="pres">
      <dgm:prSet presAssocID="{7615E2B0-7D50-4EAF-BFBE-6E907544ABEE}" presName="node" presStyleLbl="node1" presStyleIdx="8" presStyleCnt="9">
        <dgm:presLayoutVars>
          <dgm:bulletEnabled val="1"/>
        </dgm:presLayoutVars>
      </dgm:prSet>
      <dgm:spPr/>
    </dgm:pt>
  </dgm:ptLst>
  <dgm:cxnLst>
    <dgm:cxn modelId="{B849C310-0194-40B7-8C55-ECFA647FE9B6}" srcId="{C81F7C48-EFA3-4C73-B437-75FE7E615720}" destId="{DC480DC2-C670-453D-BDC0-6FBDE1576939}" srcOrd="5" destOrd="0" parTransId="{25D3858D-6F6F-4101-8BB9-B10595CABE2B}" sibTransId="{B49ADF49-F831-4CAA-9C5F-EC0C3E12BDAD}"/>
    <dgm:cxn modelId="{D8855020-AF47-4016-BE94-7DA474B32E72}" type="presOf" srcId="{DC480DC2-C670-453D-BDC0-6FBDE1576939}" destId="{AE6A391D-7088-43ED-8B72-DF104F724EE9}" srcOrd="0" destOrd="0" presId="urn:microsoft.com/office/officeart/2005/8/layout/bProcess4"/>
    <dgm:cxn modelId="{98CCCF23-6121-4FC1-B95B-1B1EFC48E702}" type="presOf" srcId="{9D155FB6-5048-4A53-9C17-6CDEA9748E1B}" destId="{DE8D8926-8E3D-433C-B36D-50994E8EE1B2}" srcOrd="0" destOrd="0" presId="urn:microsoft.com/office/officeart/2005/8/layout/bProcess4"/>
    <dgm:cxn modelId="{C00EB726-2EBF-47AE-B238-31A662E44A0B}" srcId="{C81F7C48-EFA3-4C73-B437-75FE7E615720}" destId="{9D155FB6-5048-4A53-9C17-6CDEA9748E1B}" srcOrd="3" destOrd="0" parTransId="{AAA112E2-CE99-4CDC-B0AF-000E1AA1AD93}" sibTransId="{DD14DE0A-FB10-4941-92DA-D6F5A5EA01E4}"/>
    <dgm:cxn modelId="{C88A802A-F4DC-4F0D-9C9D-97A95680C4AF}" type="presOf" srcId="{B46AF279-0513-4118-BBE6-618CC73FE660}" destId="{4B09A0BD-350B-40F4-98ED-994E479B52A1}" srcOrd="0" destOrd="0" presId="urn:microsoft.com/office/officeart/2005/8/layout/bProcess4"/>
    <dgm:cxn modelId="{EE706160-67CE-4CBC-85DD-84C0F0CF1441}" srcId="{C81F7C48-EFA3-4C73-B437-75FE7E615720}" destId="{8ABBB573-A05D-4FED-B822-768BD7E03C48}" srcOrd="0" destOrd="0" parTransId="{250A9EAE-A0A5-442C-A61A-3CA493C74972}" sibTransId="{4E2E71C5-AD81-4FD9-8E26-AF7EC97C1B80}"/>
    <dgm:cxn modelId="{18E5B961-A292-4C9D-8585-529A84A0D418}" type="presOf" srcId="{AB8AC48D-054C-44C5-8616-F67063D2F84B}" destId="{030FAB5C-EE72-4216-A158-20A9693824C4}" srcOrd="0" destOrd="0" presId="urn:microsoft.com/office/officeart/2005/8/layout/bProcess4"/>
    <dgm:cxn modelId="{3813A467-6F3D-4214-A5E3-FE3FD94B94C4}" type="presOf" srcId="{12777C5E-1356-4DA5-95BF-DDC86CD75423}" destId="{8C4EB050-A8E3-4831-AD98-BE5D00F715D8}" srcOrd="0" destOrd="0" presId="urn:microsoft.com/office/officeart/2005/8/layout/bProcess4"/>
    <dgm:cxn modelId="{D22E2468-4301-464C-97BB-DB2EC1CED33A}" type="presOf" srcId="{7615E2B0-7D50-4EAF-BFBE-6E907544ABEE}" destId="{57B6FDF6-D1DA-4727-B5F4-A6B1E0B18B7C}" srcOrd="0" destOrd="0" presId="urn:microsoft.com/office/officeart/2005/8/layout/bProcess4"/>
    <dgm:cxn modelId="{836CD548-2AB0-4752-A487-B371EFE6063D}" type="presOf" srcId="{B49ADF49-F831-4CAA-9C5F-EC0C3E12BDAD}" destId="{21A9833B-378B-454F-B5E6-BD1B69E4A355}" srcOrd="0" destOrd="0" presId="urn:microsoft.com/office/officeart/2005/8/layout/bProcess4"/>
    <dgm:cxn modelId="{146E636D-5F3E-4E2E-BB7C-705E4A59DE9D}" type="presOf" srcId="{86643FA5-D3F6-42E1-9C2F-BFB85DCCC661}" destId="{24FCA666-DB27-4605-B479-C453E60973F9}" srcOrd="0" destOrd="0" presId="urn:microsoft.com/office/officeart/2005/8/layout/bProcess4"/>
    <dgm:cxn modelId="{57AD9056-CD44-405B-91EB-69B263D2226D}" srcId="{C81F7C48-EFA3-4C73-B437-75FE7E615720}" destId="{67969B86-7498-4EE8-AEFD-7B34F7686FFE}" srcOrd="6" destOrd="0" parTransId="{0490F0BF-F48A-4F99-A8F1-F8AD29D2D2C9}" sibTransId="{DCF5B8B7-52BC-4FC3-9FF3-A5110D65CEEC}"/>
    <dgm:cxn modelId="{877D6F78-F631-4A81-9CB8-5DD9D99F2FA3}" type="presOf" srcId="{67969B86-7498-4EE8-AEFD-7B34F7686FFE}" destId="{DF6C650E-A9C1-4038-8D9E-573DD43E5674}" srcOrd="0" destOrd="0" presId="urn:microsoft.com/office/officeart/2005/8/layout/bProcess4"/>
    <dgm:cxn modelId="{12F0315A-F019-40DC-8949-D9A92BA0528A}" type="presOf" srcId="{DD14DE0A-FB10-4941-92DA-D6F5A5EA01E4}" destId="{1BB648AA-2C6E-4371-A2BC-11BFA2933A08}" srcOrd="0" destOrd="0" presId="urn:microsoft.com/office/officeart/2005/8/layout/bProcess4"/>
    <dgm:cxn modelId="{316F0A8F-75F6-42C9-AAD7-C1759F00B7F9}" srcId="{C81F7C48-EFA3-4C73-B437-75FE7E615720}" destId="{B3C87494-8705-431E-914C-3940B5DF1651}" srcOrd="1" destOrd="0" parTransId="{61E0D373-5ACD-42B0-8B48-5AE239C1D151}" sibTransId="{12777C5E-1356-4DA5-95BF-DDC86CD75423}"/>
    <dgm:cxn modelId="{E0A2448F-4497-49B4-9136-8E9B4FDD4F15}" type="presOf" srcId="{4E2E71C5-AD81-4FD9-8E26-AF7EC97C1B80}" destId="{73815269-50D1-4521-B1C1-DEE50306FA42}" srcOrd="0" destOrd="0" presId="urn:microsoft.com/office/officeart/2005/8/layout/bProcess4"/>
    <dgm:cxn modelId="{E0961E9B-4E15-491C-886E-4F550D69AAB7}" type="presOf" srcId="{8ABBB573-A05D-4FED-B822-768BD7E03C48}" destId="{E8A0F29D-F949-40EB-9669-E5BAD36F7D89}" srcOrd="0" destOrd="0" presId="urn:microsoft.com/office/officeart/2005/8/layout/bProcess4"/>
    <dgm:cxn modelId="{63F6979E-798B-4C7B-84A0-C58679BA03A2}" type="presOf" srcId="{C81F7C48-EFA3-4C73-B437-75FE7E615720}" destId="{981D0E23-FE88-49DC-93FF-2DF9254DE3CE}" srcOrd="0" destOrd="0" presId="urn:microsoft.com/office/officeart/2005/8/layout/bProcess4"/>
    <dgm:cxn modelId="{0046A5A3-4E58-4BCA-B2CF-D48DB398B13A}" type="presOf" srcId="{C01BFF00-ADB6-4A6B-8311-34D36AFE6CF4}" destId="{0C5D9BEC-A507-4121-B912-893060F30B8D}" srcOrd="0" destOrd="0" presId="urn:microsoft.com/office/officeart/2005/8/layout/bProcess4"/>
    <dgm:cxn modelId="{C9B86FA7-3774-4D6B-8516-1077FD424D46}" srcId="{C81F7C48-EFA3-4C73-B437-75FE7E615720}" destId="{9C25A1F6-0026-446A-B0A6-499800500071}" srcOrd="2" destOrd="0" parTransId="{38F223C8-B12F-48A2-9D27-876114D57AA7}" sibTransId="{86643FA5-D3F6-42E1-9C2F-BFB85DCCC661}"/>
    <dgm:cxn modelId="{5B1B2FB2-798C-420E-B613-A098D6754C8C}" srcId="{C81F7C48-EFA3-4C73-B437-75FE7E615720}" destId="{C01BFF00-ADB6-4A6B-8311-34D36AFE6CF4}" srcOrd="4" destOrd="0" parTransId="{DE6C90D9-6033-4912-B032-4A448DA89634}" sibTransId="{AB8AC48D-054C-44C5-8616-F67063D2F84B}"/>
    <dgm:cxn modelId="{7DAD65B9-439E-4227-8403-A21B2DBF19E6}" type="presOf" srcId="{323347C9-18A4-4848-B087-F1886400FE94}" destId="{BECF1B92-DA3F-4E63-944F-A48CEE34ED94}" srcOrd="0" destOrd="0" presId="urn:microsoft.com/office/officeart/2005/8/layout/bProcess4"/>
    <dgm:cxn modelId="{C194AACE-CC1F-4940-9697-75A53608EB75}" type="presOf" srcId="{DCF5B8B7-52BC-4FC3-9FF3-A5110D65CEEC}" destId="{E4EFAFE2-2F7D-45BC-915B-C3B34333F95E}" srcOrd="0" destOrd="0" presId="urn:microsoft.com/office/officeart/2005/8/layout/bProcess4"/>
    <dgm:cxn modelId="{B77879D3-EFAA-4D6E-BA47-C4D68A3C2FBA}" type="presOf" srcId="{B3C87494-8705-431E-914C-3940B5DF1651}" destId="{A3B6A785-697A-4AAE-812D-41413D6F241A}" srcOrd="0" destOrd="0" presId="urn:microsoft.com/office/officeart/2005/8/layout/bProcess4"/>
    <dgm:cxn modelId="{1C7838F7-87DE-43D4-9F8E-CB9F5382FBFD}" srcId="{C81F7C48-EFA3-4C73-B437-75FE7E615720}" destId="{323347C9-18A4-4848-B087-F1886400FE94}" srcOrd="7" destOrd="0" parTransId="{516DD2EE-2E43-44FE-A6EF-1182F8D9BFAD}" sibTransId="{B46AF279-0513-4118-BBE6-618CC73FE660}"/>
    <dgm:cxn modelId="{A9985BFA-0F1C-435B-AFA1-CEE43E2BEA04}" type="presOf" srcId="{9C25A1F6-0026-446A-B0A6-499800500071}" destId="{322F8962-64A1-47D8-8ED0-4AE576F4A23C}" srcOrd="0" destOrd="0" presId="urn:microsoft.com/office/officeart/2005/8/layout/bProcess4"/>
    <dgm:cxn modelId="{46CBCCFC-8FCF-4CE2-A9BD-D1FB5CBDEF71}" srcId="{C81F7C48-EFA3-4C73-B437-75FE7E615720}" destId="{7615E2B0-7D50-4EAF-BFBE-6E907544ABEE}" srcOrd="8" destOrd="0" parTransId="{220DCFEA-5C2A-4A89-8AD5-E56BAEA0AD96}" sibTransId="{FD1BFCEC-A933-4480-9F81-72AB30A9D80B}"/>
    <dgm:cxn modelId="{01F9FABD-96BF-4D3F-B852-4CAAEBDF222E}" type="presParOf" srcId="{981D0E23-FE88-49DC-93FF-2DF9254DE3CE}" destId="{C859FE71-40B4-4402-B550-A96068F8D09D}" srcOrd="0" destOrd="0" presId="urn:microsoft.com/office/officeart/2005/8/layout/bProcess4"/>
    <dgm:cxn modelId="{66D8C8D5-2FD7-4E81-BA43-CCD7B2765D31}" type="presParOf" srcId="{C859FE71-40B4-4402-B550-A96068F8D09D}" destId="{76BC9971-4B68-4242-9967-7C95596C1D35}" srcOrd="0" destOrd="0" presId="urn:microsoft.com/office/officeart/2005/8/layout/bProcess4"/>
    <dgm:cxn modelId="{E3C07FB2-DBA7-490E-8388-DD03CEED49B0}" type="presParOf" srcId="{C859FE71-40B4-4402-B550-A96068F8D09D}" destId="{E8A0F29D-F949-40EB-9669-E5BAD36F7D89}" srcOrd="1" destOrd="0" presId="urn:microsoft.com/office/officeart/2005/8/layout/bProcess4"/>
    <dgm:cxn modelId="{8F83D053-10FA-441D-9814-DE63B68C26FA}" type="presParOf" srcId="{981D0E23-FE88-49DC-93FF-2DF9254DE3CE}" destId="{73815269-50D1-4521-B1C1-DEE50306FA42}" srcOrd="1" destOrd="0" presId="urn:microsoft.com/office/officeart/2005/8/layout/bProcess4"/>
    <dgm:cxn modelId="{E9B2BC2F-C5EF-44D1-82FD-519033323BB2}" type="presParOf" srcId="{981D0E23-FE88-49DC-93FF-2DF9254DE3CE}" destId="{0040F70E-EE99-4451-B0C1-B15DE8F71B4C}" srcOrd="2" destOrd="0" presId="urn:microsoft.com/office/officeart/2005/8/layout/bProcess4"/>
    <dgm:cxn modelId="{983B3216-54EF-46AE-9A27-D5961503EA34}" type="presParOf" srcId="{0040F70E-EE99-4451-B0C1-B15DE8F71B4C}" destId="{D11C2325-663A-49DE-9B27-987338D6C71E}" srcOrd="0" destOrd="0" presId="urn:microsoft.com/office/officeart/2005/8/layout/bProcess4"/>
    <dgm:cxn modelId="{BCB4627F-1690-4E93-A353-A1B86141C754}" type="presParOf" srcId="{0040F70E-EE99-4451-B0C1-B15DE8F71B4C}" destId="{A3B6A785-697A-4AAE-812D-41413D6F241A}" srcOrd="1" destOrd="0" presId="urn:microsoft.com/office/officeart/2005/8/layout/bProcess4"/>
    <dgm:cxn modelId="{C46A6557-8B88-43B6-A32A-AF6B7F5C88A1}" type="presParOf" srcId="{981D0E23-FE88-49DC-93FF-2DF9254DE3CE}" destId="{8C4EB050-A8E3-4831-AD98-BE5D00F715D8}" srcOrd="3" destOrd="0" presId="urn:microsoft.com/office/officeart/2005/8/layout/bProcess4"/>
    <dgm:cxn modelId="{F55CB5A4-39A9-438F-A4A3-F4F02BEEB622}" type="presParOf" srcId="{981D0E23-FE88-49DC-93FF-2DF9254DE3CE}" destId="{B6C36689-ABC2-477A-9197-2A03DFC0687B}" srcOrd="4" destOrd="0" presId="urn:microsoft.com/office/officeart/2005/8/layout/bProcess4"/>
    <dgm:cxn modelId="{2C9302F5-EDC1-4825-BBB3-B80EF95035F6}" type="presParOf" srcId="{B6C36689-ABC2-477A-9197-2A03DFC0687B}" destId="{8A87E462-B73A-49F4-B055-E4BD42D9A5F5}" srcOrd="0" destOrd="0" presId="urn:microsoft.com/office/officeart/2005/8/layout/bProcess4"/>
    <dgm:cxn modelId="{F5417207-A9E9-43D8-8E17-A4D76E7AC582}" type="presParOf" srcId="{B6C36689-ABC2-477A-9197-2A03DFC0687B}" destId="{322F8962-64A1-47D8-8ED0-4AE576F4A23C}" srcOrd="1" destOrd="0" presId="urn:microsoft.com/office/officeart/2005/8/layout/bProcess4"/>
    <dgm:cxn modelId="{E7712255-0A52-461F-AB14-171DE04077BC}" type="presParOf" srcId="{981D0E23-FE88-49DC-93FF-2DF9254DE3CE}" destId="{24FCA666-DB27-4605-B479-C453E60973F9}" srcOrd="5" destOrd="0" presId="urn:microsoft.com/office/officeart/2005/8/layout/bProcess4"/>
    <dgm:cxn modelId="{3B1DC726-72F3-4BD1-878A-5F2A1DDD1191}" type="presParOf" srcId="{981D0E23-FE88-49DC-93FF-2DF9254DE3CE}" destId="{B155061D-E0A5-4401-B998-92E384EB6869}" srcOrd="6" destOrd="0" presId="urn:microsoft.com/office/officeart/2005/8/layout/bProcess4"/>
    <dgm:cxn modelId="{C4F75C3A-FB7F-4F49-B95E-1D7ED6B8DA69}" type="presParOf" srcId="{B155061D-E0A5-4401-B998-92E384EB6869}" destId="{8FBE347B-5921-4CA5-9470-F785A389E2C0}" srcOrd="0" destOrd="0" presId="urn:microsoft.com/office/officeart/2005/8/layout/bProcess4"/>
    <dgm:cxn modelId="{B67A03A7-C024-4AB5-91AE-59349BD2E124}" type="presParOf" srcId="{B155061D-E0A5-4401-B998-92E384EB6869}" destId="{DE8D8926-8E3D-433C-B36D-50994E8EE1B2}" srcOrd="1" destOrd="0" presId="urn:microsoft.com/office/officeart/2005/8/layout/bProcess4"/>
    <dgm:cxn modelId="{4D707B35-0E2D-4D38-BE1F-AA29431EBD89}" type="presParOf" srcId="{981D0E23-FE88-49DC-93FF-2DF9254DE3CE}" destId="{1BB648AA-2C6E-4371-A2BC-11BFA2933A08}" srcOrd="7" destOrd="0" presId="urn:microsoft.com/office/officeart/2005/8/layout/bProcess4"/>
    <dgm:cxn modelId="{EB53CEB3-C767-43EE-BA33-9B7BF5534B50}" type="presParOf" srcId="{981D0E23-FE88-49DC-93FF-2DF9254DE3CE}" destId="{A4102C83-B673-432E-B762-8C9218ABFFF0}" srcOrd="8" destOrd="0" presId="urn:microsoft.com/office/officeart/2005/8/layout/bProcess4"/>
    <dgm:cxn modelId="{A3B1ED0D-051D-40AB-8D75-6B373FF6E542}" type="presParOf" srcId="{A4102C83-B673-432E-B762-8C9218ABFFF0}" destId="{3FEC3403-7E94-4D8E-840D-F992A43A616B}" srcOrd="0" destOrd="0" presId="urn:microsoft.com/office/officeart/2005/8/layout/bProcess4"/>
    <dgm:cxn modelId="{485DE620-837F-4836-B58A-9C61FD6A691E}" type="presParOf" srcId="{A4102C83-B673-432E-B762-8C9218ABFFF0}" destId="{0C5D9BEC-A507-4121-B912-893060F30B8D}" srcOrd="1" destOrd="0" presId="urn:microsoft.com/office/officeart/2005/8/layout/bProcess4"/>
    <dgm:cxn modelId="{495A4BE6-4406-4E31-BBF1-7A88F726CEF4}" type="presParOf" srcId="{981D0E23-FE88-49DC-93FF-2DF9254DE3CE}" destId="{030FAB5C-EE72-4216-A158-20A9693824C4}" srcOrd="9" destOrd="0" presId="urn:microsoft.com/office/officeart/2005/8/layout/bProcess4"/>
    <dgm:cxn modelId="{03777B52-E782-4720-B807-B321E37160D1}" type="presParOf" srcId="{981D0E23-FE88-49DC-93FF-2DF9254DE3CE}" destId="{EE70C748-03BA-4EA9-9257-E8192A772F49}" srcOrd="10" destOrd="0" presId="urn:microsoft.com/office/officeart/2005/8/layout/bProcess4"/>
    <dgm:cxn modelId="{A7522399-F21B-4992-84DD-C736362B8B00}" type="presParOf" srcId="{EE70C748-03BA-4EA9-9257-E8192A772F49}" destId="{050D3A17-D202-4AEB-AF73-1315A068078E}" srcOrd="0" destOrd="0" presId="urn:microsoft.com/office/officeart/2005/8/layout/bProcess4"/>
    <dgm:cxn modelId="{73688EB5-38B9-4FE1-ACFB-8302BBDEA35A}" type="presParOf" srcId="{EE70C748-03BA-4EA9-9257-E8192A772F49}" destId="{AE6A391D-7088-43ED-8B72-DF104F724EE9}" srcOrd="1" destOrd="0" presId="urn:microsoft.com/office/officeart/2005/8/layout/bProcess4"/>
    <dgm:cxn modelId="{C701198A-8B92-47BA-8C27-71B8637B6E5A}" type="presParOf" srcId="{981D0E23-FE88-49DC-93FF-2DF9254DE3CE}" destId="{21A9833B-378B-454F-B5E6-BD1B69E4A355}" srcOrd="11" destOrd="0" presId="urn:microsoft.com/office/officeart/2005/8/layout/bProcess4"/>
    <dgm:cxn modelId="{84DF6545-427B-4D98-A463-B3DA105FC42F}" type="presParOf" srcId="{981D0E23-FE88-49DC-93FF-2DF9254DE3CE}" destId="{DB0A581F-1E61-4C46-BFBE-CFA8551101D7}" srcOrd="12" destOrd="0" presId="urn:microsoft.com/office/officeart/2005/8/layout/bProcess4"/>
    <dgm:cxn modelId="{C99C5C8C-FDA8-49C5-BD62-260601BEDFEB}" type="presParOf" srcId="{DB0A581F-1E61-4C46-BFBE-CFA8551101D7}" destId="{61EA55A8-B97C-466C-88B0-2696B24BB805}" srcOrd="0" destOrd="0" presId="urn:microsoft.com/office/officeart/2005/8/layout/bProcess4"/>
    <dgm:cxn modelId="{55D2831B-44DF-48BF-B0E8-17005DE4EC45}" type="presParOf" srcId="{DB0A581F-1E61-4C46-BFBE-CFA8551101D7}" destId="{DF6C650E-A9C1-4038-8D9E-573DD43E5674}" srcOrd="1" destOrd="0" presId="urn:microsoft.com/office/officeart/2005/8/layout/bProcess4"/>
    <dgm:cxn modelId="{38C4BB87-0602-4CBB-B59D-19FC794CED94}" type="presParOf" srcId="{981D0E23-FE88-49DC-93FF-2DF9254DE3CE}" destId="{E4EFAFE2-2F7D-45BC-915B-C3B34333F95E}" srcOrd="13" destOrd="0" presId="urn:microsoft.com/office/officeart/2005/8/layout/bProcess4"/>
    <dgm:cxn modelId="{9358B4D0-A1FB-428C-96CF-C6CACAADFD44}" type="presParOf" srcId="{981D0E23-FE88-49DC-93FF-2DF9254DE3CE}" destId="{616CC5DE-094B-4DF9-99A9-74D6D9DBD8FF}" srcOrd="14" destOrd="0" presId="urn:microsoft.com/office/officeart/2005/8/layout/bProcess4"/>
    <dgm:cxn modelId="{4B835136-23D3-492E-9CF3-5D8F371B1F63}" type="presParOf" srcId="{616CC5DE-094B-4DF9-99A9-74D6D9DBD8FF}" destId="{93020634-AF1F-4765-B1A3-797C7BCFDC98}" srcOrd="0" destOrd="0" presId="urn:microsoft.com/office/officeart/2005/8/layout/bProcess4"/>
    <dgm:cxn modelId="{4771480E-D872-4C08-8A86-8F4BBAFCBA86}" type="presParOf" srcId="{616CC5DE-094B-4DF9-99A9-74D6D9DBD8FF}" destId="{BECF1B92-DA3F-4E63-944F-A48CEE34ED94}" srcOrd="1" destOrd="0" presId="urn:microsoft.com/office/officeart/2005/8/layout/bProcess4"/>
    <dgm:cxn modelId="{4CA1ED6F-E5C4-455E-A9FF-22A8C62E44F4}" type="presParOf" srcId="{981D0E23-FE88-49DC-93FF-2DF9254DE3CE}" destId="{4B09A0BD-350B-40F4-98ED-994E479B52A1}" srcOrd="15" destOrd="0" presId="urn:microsoft.com/office/officeart/2005/8/layout/bProcess4"/>
    <dgm:cxn modelId="{A2F5FA2E-D318-46E9-BED2-091BC6BB1BBD}" type="presParOf" srcId="{981D0E23-FE88-49DC-93FF-2DF9254DE3CE}" destId="{920FD517-8469-4670-82A7-E7A90335EAC2}" srcOrd="16" destOrd="0" presId="urn:microsoft.com/office/officeart/2005/8/layout/bProcess4"/>
    <dgm:cxn modelId="{3C5B8646-E81E-4905-9FA3-CE3E81AEE071}" type="presParOf" srcId="{920FD517-8469-4670-82A7-E7A90335EAC2}" destId="{443D71C6-F595-4A7F-A964-8DEF2CF7CCAD}" srcOrd="0" destOrd="0" presId="urn:microsoft.com/office/officeart/2005/8/layout/bProcess4"/>
    <dgm:cxn modelId="{0E200001-F18E-4C18-BA21-CDDC615CF534}" type="presParOf" srcId="{920FD517-8469-4670-82A7-E7A90335EAC2}" destId="{57B6FDF6-D1DA-4727-B5F4-A6B1E0B18B7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6120B-D01F-4AB1-B281-AEFE3A43B621}" type="doc">
      <dgm:prSet loTypeId="urn:microsoft.com/office/officeart/2008/layout/LinedList" loCatId="list" qsTypeId="urn:microsoft.com/office/officeart/2005/8/quickstyle/simple2" qsCatId="simple" csTypeId="urn:microsoft.com/office/officeart/2005/8/colors/colorful2" csCatId="colorful"/>
      <dgm:spPr/>
      <dgm:t>
        <a:bodyPr/>
        <a:lstStyle/>
        <a:p>
          <a:endParaRPr lang="en-US"/>
        </a:p>
      </dgm:t>
    </dgm:pt>
    <dgm:pt modelId="{374F0642-4575-4530-9EE4-8C83E3984372}">
      <dgm:prSet/>
      <dgm:spPr/>
      <dgm:t>
        <a:bodyPr/>
        <a:lstStyle/>
        <a:p>
          <a:r>
            <a:rPr lang="en-US" b="1" dirty="0"/>
            <a:t>District Planning:  Department Completing a new Application, updating previous year Application to resubmit, or general program information</a:t>
          </a:r>
        </a:p>
      </dgm:t>
    </dgm:pt>
    <dgm:pt modelId="{F7DCF21F-44A3-4DB7-BE62-80DDF706417B}" type="parTrans" cxnId="{368E5212-1407-4536-87C9-2F01A3D43DC3}">
      <dgm:prSet/>
      <dgm:spPr/>
      <dgm:t>
        <a:bodyPr/>
        <a:lstStyle/>
        <a:p>
          <a:endParaRPr lang="en-US"/>
        </a:p>
      </dgm:t>
    </dgm:pt>
    <dgm:pt modelId="{18FEAA84-D952-402B-9EBC-7121CE773A19}" type="sibTrans" cxnId="{368E5212-1407-4536-87C9-2F01A3D43DC3}">
      <dgm:prSet/>
      <dgm:spPr/>
      <dgm:t>
        <a:bodyPr/>
        <a:lstStyle/>
        <a:p>
          <a:endParaRPr lang="en-US"/>
        </a:p>
      </dgm:t>
    </dgm:pt>
    <dgm:pt modelId="{93A6ABB6-EF73-47F9-90DC-FC8E1ED0BC59}">
      <dgm:prSet/>
      <dgm:spPr/>
      <dgm:t>
        <a:bodyPr/>
        <a:lstStyle/>
        <a:p>
          <a:r>
            <a:rPr lang="en-US" b="1" dirty="0"/>
            <a:t>District Engineering Department: Diesel Agricultural Engine Registration Program</a:t>
          </a:r>
        </a:p>
      </dgm:t>
    </dgm:pt>
    <dgm:pt modelId="{96292507-F75F-4B88-811B-91003DB41339}" type="parTrans" cxnId="{A721C357-CF7E-48A3-B2A5-6F8CBDF90B65}">
      <dgm:prSet/>
      <dgm:spPr/>
      <dgm:t>
        <a:bodyPr/>
        <a:lstStyle/>
        <a:p>
          <a:endParaRPr lang="en-US"/>
        </a:p>
      </dgm:t>
    </dgm:pt>
    <dgm:pt modelId="{D5BBA581-2DC2-46D6-8426-5D94B0982458}" type="sibTrans" cxnId="{A721C357-CF7E-48A3-B2A5-6F8CBDF90B65}">
      <dgm:prSet/>
      <dgm:spPr/>
      <dgm:t>
        <a:bodyPr/>
        <a:lstStyle/>
        <a:p>
          <a:endParaRPr lang="en-US"/>
        </a:p>
      </dgm:t>
    </dgm:pt>
    <dgm:pt modelId="{C2A88B11-E50B-467E-BADF-21E024DD07F4}">
      <dgm:prSet/>
      <dgm:spPr/>
      <dgm:t>
        <a:bodyPr/>
        <a:lstStyle/>
        <a:p>
          <a:r>
            <a:rPr lang="en-US" b="1" dirty="0"/>
            <a:t>District Website: Applications, Frequently Asked Questions, Policy and Procedures Manual, ARB Statewide Guidelines</a:t>
          </a:r>
        </a:p>
      </dgm:t>
    </dgm:pt>
    <dgm:pt modelId="{E6DA7F45-A2E6-4303-8FFD-0ABEE5F9E6CF}" type="parTrans" cxnId="{1FB3CA32-91DE-4C10-BEF2-5890D5AD1AA6}">
      <dgm:prSet/>
      <dgm:spPr/>
      <dgm:t>
        <a:bodyPr/>
        <a:lstStyle/>
        <a:p>
          <a:endParaRPr lang="en-US"/>
        </a:p>
      </dgm:t>
    </dgm:pt>
    <dgm:pt modelId="{D595A1C7-047F-4322-BA1B-30FFEF639CFF}" type="sibTrans" cxnId="{1FB3CA32-91DE-4C10-BEF2-5890D5AD1AA6}">
      <dgm:prSet/>
      <dgm:spPr/>
      <dgm:t>
        <a:bodyPr/>
        <a:lstStyle/>
        <a:p>
          <a:endParaRPr lang="en-US"/>
        </a:p>
      </dgm:t>
    </dgm:pt>
    <dgm:pt modelId="{E78C2949-778A-4570-8BD3-4B437E04832A}">
      <dgm:prSet/>
      <dgm:spPr/>
      <dgm:t>
        <a:bodyPr/>
        <a:lstStyle/>
        <a:p>
          <a:r>
            <a:rPr lang="en-US" b="1" dirty="0"/>
            <a:t>Off-Road Equipment Dealers: Itemized quotes for engines and equipment for repower/retrofit/replacement projects; Executive Orders for engines; warranty information if needed</a:t>
          </a:r>
        </a:p>
      </dgm:t>
    </dgm:pt>
    <dgm:pt modelId="{8F37A963-D339-4940-A309-46FEB281203E}" type="parTrans" cxnId="{1CD7905F-6BAF-4C0E-9789-550DAE42F8EB}">
      <dgm:prSet/>
      <dgm:spPr/>
      <dgm:t>
        <a:bodyPr/>
        <a:lstStyle/>
        <a:p>
          <a:endParaRPr lang="en-US"/>
        </a:p>
      </dgm:t>
    </dgm:pt>
    <dgm:pt modelId="{29CB77F4-E9C7-4A40-8E63-D1C3BD84F7E8}" type="sibTrans" cxnId="{1CD7905F-6BAF-4C0E-9789-550DAE42F8EB}">
      <dgm:prSet/>
      <dgm:spPr/>
      <dgm:t>
        <a:bodyPr/>
        <a:lstStyle/>
        <a:p>
          <a:endParaRPr lang="en-US"/>
        </a:p>
      </dgm:t>
    </dgm:pt>
    <dgm:pt modelId="{DD535188-E520-4D38-BEDB-8F0D4704B817}">
      <dgm:prSet/>
      <dgm:spPr/>
      <dgm:t>
        <a:bodyPr/>
        <a:lstStyle/>
        <a:p>
          <a:r>
            <a:rPr lang="en-US" b="1" dirty="0"/>
            <a:t>CARB:1-866-6-Diesel for information on diesel regulations</a:t>
          </a:r>
        </a:p>
      </dgm:t>
    </dgm:pt>
    <dgm:pt modelId="{473CE606-72A0-4E16-AE07-13E7C7C2D979}" type="parTrans" cxnId="{133CC8FA-A502-46F9-B93C-7F70EFAB0BB1}">
      <dgm:prSet/>
      <dgm:spPr/>
      <dgm:t>
        <a:bodyPr/>
        <a:lstStyle/>
        <a:p>
          <a:endParaRPr lang="en-US"/>
        </a:p>
      </dgm:t>
    </dgm:pt>
    <dgm:pt modelId="{FCEE2EA0-E688-439E-8A18-BD1FD1473CB8}" type="sibTrans" cxnId="{133CC8FA-A502-46F9-B93C-7F70EFAB0BB1}">
      <dgm:prSet/>
      <dgm:spPr/>
      <dgm:t>
        <a:bodyPr/>
        <a:lstStyle/>
        <a:p>
          <a:endParaRPr lang="en-US"/>
        </a:p>
      </dgm:t>
    </dgm:pt>
    <dgm:pt modelId="{A7928AA2-59F0-4A22-ADF0-C0D3C4A87F5D}" type="pres">
      <dgm:prSet presAssocID="{CA46120B-D01F-4AB1-B281-AEFE3A43B621}" presName="vert0" presStyleCnt="0">
        <dgm:presLayoutVars>
          <dgm:dir/>
          <dgm:animOne val="branch"/>
          <dgm:animLvl val="lvl"/>
        </dgm:presLayoutVars>
      </dgm:prSet>
      <dgm:spPr/>
    </dgm:pt>
    <dgm:pt modelId="{73B4A2EC-60E7-4927-BAE0-5EE0761E4E91}" type="pres">
      <dgm:prSet presAssocID="{374F0642-4575-4530-9EE4-8C83E3984372}" presName="thickLine" presStyleLbl="alignNode1" presStyleIdx="0" presStyleCnt="5"/>
      <dgm:spPr/>
    </dgm:pt>
    <dgm:pt modelId="{C895FE0F-23EB-4FE1-8ECB-6B87E14D6EA0}" type="pres">
      <dgm:prSet presAssocID="{374F0642-4575-4530-9EE4-8C83E3984372}" presName="horz1" presStyleCnt="0"/>
      <dgm:spPr/>
    </dgm:pt>
    <dgm:pt modelId="{CD7367AD-B57A-4D3C-BBEE-CDE366DCB4D8}" type="pres">
      <dgm:prSet presAssocID="{374F0642-4575-4530-9EE4-8C83E3984372}" presName="tx1" presStyleLbl="revTx" presStyleIdx="0" presStyleCnt="5"/>
      <dgm:spPr/>
    </dgm:pt>
    <dgm:pt modelId="{EB0A3E86-DE08-4093-BD23-781CC9E1D9A4}" type="pres">
      <dgm:prSet presAssocID="{374F0642-4575-4530-9EE4-8C83E3984372}" presName="vert1" presStyleCnt="0"/>
      <dgm:spPr/>
    </dgm:pt>
    <dgm:pt modelId="{B2C367AA-E002-4B28-AE83-45D2C85803C0}" type="pres">
      <dgm:prSet presAssocID="{93A6ABB6-EF73-47F9-90DC-FC8E1ED0BC59}" presName="thickLine" presStyleLbl="alignNode1" presStyleIdx="1" presStyleCnt="5"/>
      <dgm:spPr/>
    </dgm:pt>
    <dgm:pt modelId="{127C82F1-F027-4605-80C5-01F31E344B02}" type="pres">
      <dgm:prSet presAssocID="{93A6ABB6-EF73-47F9-90DC-FC8E1ED0BC59}" presName="horz1" presStyleCnt="0"/>
      <dgm:spPr/>
    </dgm:pt>
    <dgm:pt modelId="{81E751F7-691C-4B0A-8AA4-167E3428976C}" type="pres">
      <dgm:prSet presAssocID="{93A6ABB6-EF73-47F9-90DC-FC8E1ED0BC59}" presName="tx1" presStyleLbl="revTx" presStyleIdx="1" presStyleCnt="5"/>
      <dgm:spPr/>
    </dgm:pt>
    <dgm:pt modelId="{B06FC12A-F42F-4C29-919C-1B8272B7FFCD}" type="pres">
      <dgm:prSet presAssocID="{93A6ABB6-EF73-47F9-90DC-FC8E1ED0BC59}" presName="vert1" presStyleCnt="0"/>
      <dgm:spPr/>
    </dgm:pt>
    <dgm:pt modelId="{B07F511C-770F-4F0F-B711-C9D1F2FBFB0E}" type="pres">
      <dgm:prSet presAssocID="{C2A88B11-E50B-467E-BADF-21E024DD07F4}" presName="thickLine" presStyleLbl="alignNode1" presStyleIdx="2" presStyleCnt="5"/>
      <dgm:spPr/>
    </dgm:pt>
    <dgm:pt modelId="{8F8893D1-8E5F-4FF2-A700-D61ACC82C1E8}" type="pres">
      <dgm:prSet presAssocID="{C2A88B11-E50B-467E-BADF-21E024DD07F4}" presName="horz1" presStyleCnt="0"/>
      <dgm:spPr/>
    </dgm:pt>
    <dgm:pt modelId="{506890EC-DA75-4B8E-9F21-CBBEFC1DD307}" type="pres">
      <dgm:prSet presAssocID="{C2A88B11-E50B-467E-BADF-21E024DD07F4}" presName="tx1" presStyleLbl="revTx" presStyleIdx="2" presStyleCnt="5"/>
      <dgm:spPr/>
    </dgm:pt>
    <dgm:pt modelId="{A220B83E-D494-459E-8C28-A9B88CF9376F}" type="pres">
      <dgm:prSet presAssocID="{C2A88B11-E50B-467E-BADF-21E024DD07F4}" presName="vert1" presStyleCnt="0"/>
      <dgm:spPr/>
    </dgm:pt>
    <dgm:pt modelId="{D340700A-099C-4DE1-891B-700CBE9636D4}" type="pres">
      <dgm:prSet presAssocID="{E78C2949-778A-4570-8BD3-4B437E04832A}" presName="thickLine" presStyleLbl="alignNode1" presStyleIdx="3" presStyleCnt="5"/>
      <dgm:spPr/>
    </dgm:pt>
    <dgm:pt modelId="{510297DF-5DDB-4421-B3A8-0AF51A0D6C7A}" type="pres">
      <dgm:prSet presAssocID="{E78C2949-778A-4570-8BD3-4B437E04832A}" presName="horz1" presStyleCnt="0"/>
      <dgm:spPr/>
    </dgm:pt>
    <dgm:pt modelId="{F59D94E8-B74E-4C0C-92DB-EC7EB2C1D21F}" type="pres">
      <dgm:prSet presAssocID="{E78C2949-778A-4570-8BD3-4B437E04832A}" presName="tx1" presStyleLbl="revTx" presStyleIdx="3" presStyleCnt="5"/>
      <dgm:spPr/>
    </dgm:pt>
    <dgm:pt modelId="{88FE66F1-36C1-435C-B662-BC179E36F0ED}" type="pres">
      <dgm:prSet presAssocID="{E78C2949-778A-4570-8BD3-4B437E04832A}" presName="vert1" presStyleCnt="0"/>
      <dgm:spPr/>
    </dgm:pt>
    <dgm:pt modelId="{F07AFB2C-1679-4018-94DC-8204F5B7D1E3}" type="pres">
      <dgm:prSet presAssocID="{DD535188-E520-4D38-BEDB-8F0D4704B817}" presName="thickLine" presStyleLbl="alignNode1" presStyleIdx="4" presStyleCnt="5"/>
      <dgm:spPr/>
    </dgm:pt>
    <dgm:pt modelId="{433995D6-F32A-4FB7-944B-571100E8DB2D}" type="pres">
      <dgm:prSet presAssocID="{DD535188-E520-4D38-BEDB-8F0D4704B817}" presName="horz1" presStyleCnt="0"/>
      <dgm:spPr/>
    </dgm:pt>
    <dgm:pt modelId="{7C617202-55B2-4646-8883-EE85DEEE96C2}" type="pres">
      <dgm:prSet presAssocID="{DD535188-E520-4D38-BEDB-8F0D4704B817}" presName="tx1" presStyleLbl="revTx" presStyleIdx="4" presStyleCnt="5"/>
      <dgm:spPr/>
    </dgm:pt>
    <dgm:pt modelId="{CB150A88-F29B-4C0F-813D-20198C077C4E}" type="pres">
      <dgm:prSet presAssocID="{DD535188-E520-4D38-BEDB-8F0D4704B817}" presName="vert1" presStyleCnt="0"/>
      <dgm:spPr/>
    </dgm:pt>
  </dgm:ptLst>
  <dgm:cxnLst>
    <dgm:cxn modelId="{368E5212-1407-4536-87C9-2F01A3D43DC3}" srcId="{CA46120B-D01F-4AB1-B281-AEFE3A43B621}" destId="{374F0642-4575-4530-9EE4-8C83E3984372}" srcOrd="0" destOrd="0" parTransId="{F7DCF21F-44A3-4DB7-BE62-80DDF706417B}" sibTransId="{18FEAA84-D952-402B-9EBC-7121CE773A19}"/>
    <dgm:cxn modelId="{D87B9225-B998-4C89-9F91-3EF19D2431DC}" type="presOf" srcId="{C2A88B11-E50B-467E-BADF-21E024DD07F4}" destId="{506890EC-DA75-4B8E-9F21-CBBEFC1DD307}" srcOrd="0" destOrd="0" presId="urn:microsoft.com/office/officeart/2008/layout/LinedList"/>
    <dgm:cxn modelId="{1FB3CA32-91DE-4C10-BEF2-5890D5AD1AA6}" srcId="{CA46120B-D01F-4AB1-B281-AEFE3A43B621}" destId="{C2A88B11-E50B-467E-BADF-21E024DD07F4}" srcOrd="2" destOrd="0" parTransId="{E6DA7F45-A2E6-4303-8FFD-0ABEE5F9E6CF}" sibTransId="{D595A1C7-047F-4322-BA1B-30FFEF639CFF}"/>
    <dgm:cxn modelId="{B483565C-96E2-4668-A53B-AD172E882C87}" type="presOf" srcId="{CA46120B-D01F-4AB1-B281-AEFE3A43B621}" destId="{A7928AA2-59F0-4A22-ADF0-C0D3C4A87F5D}" srcOrd="0" destOrd="0" presId="urn:microsoft.com/office/officeart/2008/layout/LinedList"/>
    <dgm:cxn modelId="{1CD7905F-6BAF-4C0E-9789-550DAE42F8EB}" srcId="{CA46120B-D01F-4AB1-B281-AEFE3A43B621}" destId="{E78C2949-778A-4570-8BD3-4B437E04832A}" srcOrd="3" destOrd="0" parTransId="{8F37A963-D339-4940-A309-46FEB281203E}" sibTransId="{29CB77F4-E9C7-4A40-8E63-D1C3BD84F7E8}"/>
    <dgm:cxn modelId="{A721C357-CF7E-48A3-B2A5-6F8CBDF90B65}" srcId="{CA46120B-D01F-4AB1-B281-AEFE3A43B621}" destId="{93A6ABB6-EF73-47F9-90DC-FC8E1ED0BC59}" srcOrd="1" destOrd="0" parTransId="{96292507-F75F-4B88-811B-91003DB41339}" sibTransId="{D5BBA581-2DC2-46D6-8426-5D94B0982458}"/>
    <dgm:cxn modelId="{F1A64BBF-B3EB-4580-9842-4EFD0F363EB4}" type="presOf" srcId="{E78C2949-778A-4570-8BD3-4B437E04832A}" destId="{F59D94E8-B74E-4C0C-92DB-EC7EB2C1D21F}" srcOrd="0" destOrd="0" presId="urn:microsoft.com/office/officeart/2008/layout/LinedList"/>
    <dgm:cxn modelId="{090E1FD2-F3C8-4A75-9597-0819B7E2D69B}" type="presOf" srcId="{DD535188-E520-4D38-BEDB-8F0D4704B817}" destId="{7C617202-55B2-4646-8883-EE85DEEE96C2}" srcOrd="0" destOrd="0" presId="urn:microsoft.com/office/officeart/2008/layout/LinedList"/>
    <dgm:cxn modelId="{484AE5D4-B0B3-4D90-956D-726F9241EABF}" type="presOf" srcId="{93A6ABB6-EF73-47F9-90DC-FC8E1ED0BC59}" destId="{81E751F7-691C-4B0A-8AA4-167E3428976C}" srcOrd="0" destOrd="0" presId="urn:microsoft.com/office/officeart/2008/layout/LinedList"/>
    <dgm:cxn modelId="{F0B251DB-91CE-4A90-97AD-13C75FE27738}" type="presOf" srcId="{374F0642-4575-4530-9EE4-8C83E3984372}" destId="{CD7367AD-B57A-4D3C-BBEE-CDE366DCB4D8}" srcOrd="0" destOrd="0" presId="urn:microsoft.com/office/officeart/2008/layout/LinedList"/>
    <dgm:cxn modelId="{133CC8FA-A502-46F9-B93C-7F70EFAB0BB1}" srcId="{CA46120B-D01F-4AB1-B281-AEFE3A43B621}" destId="{DD535188-E520-4D38-BEDB-8F0D4704B817}" srcOrd="4" destOrd="0" parTransId="{473CE606-72A0-4E16-AE07-13E7C7C2D979}" sibTransId="{FCEE2EA0-E688-439E-8A18-BD1FD1473CB8}"/>
    <dgm:cxn modelId="{9D7AFDBF-3C1C-46E6-9F9E-3F1AF557CAFA}" type="presParOf" srcId="{A7928AA2-59F0-4A22-ADF0-C0D3C4A87F5D}" destId="{73B4A2EC-60E7-4927-BAE0-5EE0761E4E91}" srcOrd="0" destOrd="0" presId="urn:microsoft.com/office/officeart/2008/layout/LinedList"/>
    <dgm:cxn modelId="{41DB4EB0-7923-4AED-A4FC-6E24FA8D412A}" type="presParOf" srcId="{A7928AA2-59F0-4A22-ADF0-C0D3C4A87F5D}" destId="{C895FE0F-23EB-4FE1-8ECB-6B87E14D6EA0}" srcOrd="1" destOrd="0" presId="urn:microsoft.com/office/officeart/2008/layout/LinedList"/>
    <dgm:cxn modelId="{359FE248-28B3-4C6D-BCE6-BF118540D5DD}" type="presParOf" srcId="{C895FE0F-23EB-4FE1-8ECB-6B87E14D6EA0}" destId="{CD7367AD-B57A-4D3C-BBEE-CDE366DCB4D8}" srcOrd="0" destOrd="0" presId="urn:microsoft.com/office/officeart/2008/layout/LinedList"/>
    <dgm:cxn modelId="{085CD5B5-4D74-4179-8570-485055B56832}" type="presParOf" srcId="{C895FE0F-23EB-4FE1-8ECB-6B87E14D6EA0}" destId="{EB0A3E86-DE08-4093-BD23-781CC9E1D9A4}" srcOrd="1" destOrd="0" presId="urn:microsoft.com/office/officeart/2008/layout/LinedList"/>
    <dgm:cxn modelId="{24091C7A-573E-42DF-BDB9-DFC62510A837}" type="presParOf" srcId="{A7928AA2-59F0-4A22-ADF0-C0D3C4A87F5D}" destId="{B2C367AA-E002-4B28-AE83-45D2C85803C0}" srcOrd="2" destOrd="0" presId="urn:microsoft.com/office/officeart/2008/layout/LinedList"/>
    <dgm:cxn modelId="{16DA51FC-C98D-4655-B527-93F79F3089CF}" type="presParOf" srcId="{A7928AA2-59F0-4A22-ADF0-C0D3C4A87F5D}" destId="{127C82F1-F027-4605-80C5-01F31E344B02}" srcOrd="3" destOrd="0" presId="urn:microsoft.com/office/officeart/2008/layout/LinedList"/>
    <dgm:cxn modelId="{B2693FFF-BE14-477D-AAF2-5DD99269404A}" type="presParOf" srcId="{127C82F1-F027-4605-80C5-01F31E344B02}" destId="{81E751F7-691C-4B0A-8AA4-167E3428976C}" srcOrd="0" destOrd="0" presId="urn:microsoft.com/office/officeart/2008/layout/LinedList"/>
    <dgm:cxn modelId="{64A66160-1B9A-4429-AF16-6D9BF1B29622}" type="presParOf" srcId="{127C82F1-F027-4605-80C5-01F31E344B02}" destId="{B06FC12A-F42F-4C29-919C-1B8272B7FFCD}" srcOrd="1" destOrd="0" presId="urn:microsoft.com/office/officeart/2008/layout/LinedList"/>
    <dgm:cxn modelId="{5A2E3022-E08B-4B42-A624-75B73E5E81C4}" type="presParOf" srcId="{A7928AA2-59F0-4A22-ADF0-C0D3C4A87F5D}" destId="{B07F511C-770F-4F0F-B711-C9D1F2FBFB0E}" srcOrd="4" destOrd="0" presId="urn:microsoft.com/office/officeart/2008/layout/LinedList"/>
    <dgm:cxn modelId="{AEB3B3F8-3A64-4835-A7FA-1DE33E9F868E}" type="presParOf" srcId="{A7928AA2-59F0-4A22-ADF0-C0D3C4A87F5D}" destId="{8F8893D1-8E5F-4FF2-A700-D61ACC82C1E8}" srcOrd="5" destOrd="0" presId="urn:microsoft.com/office/officeart/2008/layout/LinedList"/>
    <dgm:cxn modelId="{ABA97608-8194-49D9-B174-67273E91313D}" type="presParOf" srcId="{8F8893D1-8E5F-4FF2-A700-D61ACC82C1E8}" destId="{506890EC-DA75-4B8E-9F21-CBBEFC1DD307}" srcOrd="0" destOrd="0" presId="urn:microsoft.com/office/officeart/2008/layout/LinedList"/>
    <dgm:cxn modelId="{8452DE6C-0ED8-49E6-AE01-DA758375DA2B}" type="presParOf" srcId="{8F8893D1-8E5F-4FF2-A700-D61ACC82C1E8}" destId="{A220B83E-D494-459E-8C28-A9B88CF9376F}" srcOrd="1" destOrd="0" presId="urn:microsoft.com/office/officeart/2008/layout/LinedList"/>
    <dgm:cxn modelId="{9876E592-7A4C-437A-8298-4AF20CD58EDF}" type="presParOf" srcId="{A7928AA2-59F0-4A22-ADF0-C0D3C4A87F5D}" destId="{D340700A-099C-4DE1-891B-700CBE9636D4}" srcOrd="6" destOrd="0" presId="urn:microsoft.com/office/officeart/2008/layout/LinedList"/>
    <dgm:cxn modelId="{415B50A5-1C21-4C79-B408-D7729AE92A78}" type="presParOf" srcId="{A7928AA2-59F0-4A22-ADF0-C0D3C4A87F5D}" destId="{510297DF-5DDB-4421-B3A8-0AF51A0D6C7A}" srcOrd="7" destOrd="0" presId="urn:microsoft.com/office/officeart/2008/layout/LinedList"/>
    <dgm:cxn modelId="{3778D330-8DBB-40D2-BE1E-48D20FBEE707}" type="presParOf" srcId="{510297DF-5DDB-4421-B3A8-0AF51A0D6C7A}" destId="{F59D94E8-B74E-4C0C-92DB-EC7EB2C1D21F}" srcOrd="0" destOrd="0" presId="urn:microsoft.com/office/officeart/2008/layout/LinedList"/>
    <dgm:cxn modelId="{16EFF403-802E-450A-A654-7EA2E06DD0F9}" type="presParOf" srcId="{510297DF-5DDB-4421-B3A8-0AF51A0D6C7A}" destId="{88FE66F1-36C1-435C-B662-BC179E36F0ED}" srcOrd="1" destOrd="0" presId="urn:microsoft.com/office/officeart/2008/layout/LinedList"/>
    <dgm:cxn modelId="{6CEED6CA-73B6-4FBF-B5A3-651E784FA3EE}" type="presParOf" srcId="{A7928AA2-59F0-4A22-ADF0-C0D3C4A87F5D}" destId="{F07AFB2C-1679-4018-94DC-8204F5B7D1E3}" srcOrd="8" destOrd="0" presId="urn:microsoft.com/office/officeart/2008/layout/LinedList"/>
    <dgm:cxn modelId="{8284949B-FDCB-4F77-8621-F58DF5452A0A}" type="presParOf" srcId="{A7928AA2-59F0-4A22-ADF0-C0D3C4A87F5D}" destId="{433995D6-F32A-4FB7-944B-571100E8DB2D}" srcOrd="9" destOrd="0" presId="urn:microsoft.com/office/officeart/2008/layout/LinedList"/>
    <dgm:cxn modelId="{667B902F-45DF-48FE-A3E9-68203700D591}" type="presParOf" srcId="{433995D6-F32A-4FB7-944B-571100E8DB2D}" destId="{7C617202-55B2-4646-8883-EE85DEEE96C2}" srcOrd="0" destOrd="0" presId="urn:microsoft.com/office/officeart/2008/layout/LinedList"/>
    <dgm:cxn modelId="{69C9FF62-BD85-4BBE-A33F-B79DEF3AF877}" type="presParOf" srcId="{433995D6-F32A-4FB7-944B-571100E8DB2D}" destId="{CB150A88-F29B-4C0F-813D-20198C077C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15269-50D1-4521-B1C1-DEE50306FA42}">
      <dsp:nvSpPr>
        <dsp:cNvPr id="0" name=""/>
        <dsp:cNvSpPr/>
      </dsp:nvSpPr>
      <dsp:spPr>
        <a:xfrm rot="5400000">
          <a:off x="22312" y="940836"/>
          <a:ext cx="1467749" cy="177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8A0F29D-F949-40EB-9669-E5BAD36F7D89}">
      <dsp:nvSpPr>
        <dsp:cNvPr id="0" name=""/>
        <dsp:cNvSpPr/>
      </dsp:nvSpPr>
      <dsp:spPr>
        <a:xfrm>
          <a:off x="357927" y="1121"/>
          <a:ext cx="1968929" cy="11813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Applications released January 17, 2025</a:t>
          </a:r>
        </a:p>
      </dsp:txBody>
      <dsp:txXfrm>
        <a:off x="392528" y="35722"/>
        <a:ext cx="1899727" cy="1112155"/>
      </dsp:txXfrm>
    </dsp:sp>
    <dsp:sp modelId="{8C4EB050-A8E3-4831-AD98-BE5D00F715D8}">
      <dsp:nvSpPr>
        <dsp:cNvPr id="0" name=""/>
        <dsp:cNvSpPr/>
      </dsp:nvSpPr>
      <dsp:spPr>
        <a:xfrm rot="5400000">
          <a:off x="22312" y="2417533"/>
          <a:ext cx="1467749" cy="177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3B6A785-697A-4AAE-812D-41413D6F241A}">
      <dsp:nvSpPr>
        <dsp:cNvPr id="0" name=""/>
        <dsp:cNvSpPr/>
      </dsp:nvSpPr>
      <dsp:spPr>
        <a:xfrm>
          <a:off x="357927" y="1477818"/>
          <a:ext cx="1968929" cy="11813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Public Workshop February 6, 2025</a:t>
          </a:r>
        </a:p>
      </dsp:txBody>
      <dsp:txXfrm>
        <a:off x="392528" y="1512419"/>
        <a:ext cx="1899727" cy="1112155"/>
      </dsp:txXfrm>
    </dsp:sp>
    <dsp:sp modelId="{24FCA666-DB27-4605-B479-C453E60973F9}">
      <dsp:nvSpPr>
        <dsp:cNvPr id="0" name=""/>
        <dsp:cNvSpPr/>
      </dsp:nvSpPr>
      <dsp:spPr>
        <a:xfrm>
          <a:off x="760660" y="3155882"/>
          <a:ext cx="2609729" cy="177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22F8962-64A1-47D8-8ED0-4AE576F4A23C}">
      <dsp:nvSpPr>
        <dsp:cNvPr id="0" name=""/>
        <dsp:cNvSpPr/>
      </dsp:nvSpPr>
      <dsp:spPr>
        <a:xfrm>
          <a:off x="357927" y="2954515"/>
          <a:ext cx="1968929" cy="11813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Zoom Drop-in meetings for Q&amp;As once per week before the due date. </a:t>
          </a:r>
        </a:p>
      </dsp:txBody>
      <dsp:txXfrm>
        <a:off x="392528" y="2989116"/>
        <a:ext cx="1899727" cy="1112155"/>
      </dsp:txXfrm>
    </dsp:sp>
    <dsp:sp modelId="{1BB648AA-2C6E-4371-A2BC-11BFA2933A08}">
      <dsp:nvSpPr>
        <dsp:cNvPr id="0" name=""/>
        <dsp:cNvSpPr/>
      </dsp:nvSpPr>
      <dsp:spPr>
        <a:xfrm rot="16200000">
          <a:off x="2640988" y="2417533"/>
          <a:ext cx="1467749" cy="177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E8D8926-8E3D-433C-B36D-50994E8EE1B2}">
      <dsp:nvSpPr>
        <dsp:cNvPr id="0" name=""/>
        <dsp:cNvSpPr/>
      </dsp:nvSpPr>
      <dsp:spPr>
        <a:xfrm>
          <a:off x="2976603" y="2954515"/>
          <a:ext cx="1968929" cy="11813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Applications and all additional information due by 5:00 pm on Monday March 24, 2025</a:t>
          </a:r>
        </a:p>
      </dsp:txBody>
      <dsp:txXfrm>
        <a:off x="3011204" y="2989116"/>
        <a:ext cx="1899727" cy="1112155"/>
      </dsp:txXfrm>
    </dsp:sp>
    <dsp:sp modelId="{030FAB5C-EE72-4216-A158-20A9693824C4}">
      <dsp:nvSpPr>
        <dsp:cNvPr id="0" name=""/>
        <dsp:cNvSpPr/>
      </dsp:nvSpPr>
      <dsp:spPr>
        <a:xfrm rot="16200000">
          <a:off x="2640988" y="940836"/>
          <a:ext cx="1467749" cy="177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C5D9BEC-A507-4121-B912-893060F30B8D}">
      <dsp:nvSpPr>
        <dsp:cNvPr id="0" name=""/>
        <dsp:cNvSpPr/>
      </dsp:nvSpPr>
      <dsp:spPr>
        <a:xfrm>
          <a:off x="2976603" y="1477818"/>
          <a:ext cx="1968929" cy="11813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Tentative award letters mailed May 2025</a:t>
          </a:r>
        </a:p>
      </dsp:txBody>
      <dsp:txXfrm>
        <a:off x="3011204" y="1512419"/>
        <a:ext cx="1899727" cy="1112155"/>
      </dsp:txXfrm>
    </dsp:sp>
    <dsp:sp modelId="{21A9833B-378B-454F-B5E6-BD1B69E4A355}">
      <dsp:nvSpPr>
        <dsp:cNvPr id="0" name=""/>
        <dsp:cNvSpPr/>
      </dsp:nvSpPr>
      <dsp:spPr>
        <a:xfrm>
          <a:off x="3379336" y="202488"/>
          <a:ext cx="2609729" cy="177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E6A391D-7088-43ED-8B72-DF104F724EE9}">
      <dsp:nvSpPr>
        <dsp:cNvPr id="0" name=""/>
        <dsp:cNvSpPr/>
      </dsp:nvSpPr>
      <dsp:spPr>
        <a:xfrm>
          <a:off x="2976603" y="1121"/>
          <a:ext cx="1968929" cy="11813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Participant accepts award and schedules pre-inspection of existing engine/equipment with District May/June 2025</a:t>
          </a:r>
        </a:p>
      </dsp:txBody>
      <dsp:txXfrm>
        <a:off x="3011204" y="35722"/>
        <a:ext cx="1899727" cy="1112155"/>
      </dsp:txXfrm>
    </dsp:sp>
    <dsp:sp modelId="{E4EFAFE2-2F7D-45BC-915B-C3B34333F95E}">
      <dsp:nvSpPr>
        <dsp:cNvPr id="0" name=""/>
        <dsp:cNvSpPr/>
      </dsp:nvSpPr>
      <dsp:spPr>
        <a:xfrm rot="5400000">
          <a:off x="5259664" y="940836"/>
          <a:ext cx="1467749" cy="177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F6C650E-A9C1-4038-8D9E-573DD43E5674}">
      <dsp:nvSpPr>
        <dsp:cNvPr id="0" name=""/>
        <dsp:cNvSpPr/>
      </dsp:nvSpPr>
      <dsp:spPr>
        <a:xfrm>
          <a:off x="5595280" y="1121"/>
          <a:ext cx="1968929" cy="11813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District and Participant sign Agreement June/July 2025</a:t>
          </a:r>
        </a:p>
      </dsp:txBody>
      <dsp:txXfrm>
        <a:off x="5629881" y="35722"/>
        <a:ext cx="1899727" cy="1112155"/>
      </dsp:txXfrm>
    </dsp:sp>
    <dsp:sp modelId="{4B09A0BD-350B-40F4-98ED-994E479B52A1}">
      <dsp:nvSpPr>
        <dsp:cNvPr id="0" name=""/>
        <dsp:cNvSpPr/>
      </dsp:nvSpPr>
      <dsp:spPr>
        <a:xfrm rot="5400000">
          <a:off x="5259664" y="2417533"/>
          <a:ext cx="1467749" cy="17720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ECF1B92-DA3F-4E63-944F-A48CEE34ED94}">
      <dsp:nvSpPr>
        <dsp:cNvPr id="0" name=""/>
        <dsp:cNvSpPr/>
      </dsp:nvSpPr>
      <dsp:spPr>
        <a:xfrm>
          <a:off x="5595280" y="1477818"/>
          <a:ext cx="1968929" cy="11813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Participant orders new engine/equipment July 2025</a:t>
          </a:r>
        </a:p>
      </dsp:txBody>
      <dsp:txXfrm>
        <a:off x="5629881" y="1512419"/>
        <a:ext cx="1899727" cy="1112155"/>
      </dsp:txXfrm>
    </dsp:sp>
    <dsp:sp modelId="{57B6FDF6-D1DA-4727-B5F4-A6B1E0B18B7C}">
      <dsp:nvSpPr>
        <dsp:cNvPr id="0" name=""/>
        <dsp:cNvSpPr/>
      </dsp:nvSpPr>
      <dsp:spPr>
        <a:xfrm>
          <a:off x="5595280" y="2954515"/>
          <a:ext cx="1968929" cy="118135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After new engine has been installed and is operational or new equipment has arrived and is ready for delivery to applicant...</a:t>
          </a:r>
        </a:p>
      </dsp:txBody>
      <dsp:txXfrm>
        <a:off x="5629881" y="2989116"/>
        <a:ext cx="1899727" cy="1112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4A2EC-60E7-4927-BAE0-5EE0761E4E91}">
      <dsp:nvSpPr>
        <dsp:cNvPr id="0" name=""/>
        <dsp:cNvSpPr/>
      </dsp:nvSpPr>
      <dsp:spPr>
        <a:xfrm>
          <a:off x="0" y="572"/>
          <a:ext cx="4429746"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D7367AD-B57A-4D3C-BBEE-CDE366DCB4D8}">
      <dsp:nvSpPr>
        <dsp:cNvPr id="0" name=""/>
        <dsp:cNvSpPr/>
      </dsp:nvSpPr>
      <dsp:spPr>
        <a:xfrm>
          <a:off x="0" y="5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District Planning:  Department Completing a new Application, updating previous year Application to resubmit, or general program information</a:t>
          </a:r>
        </a:p>
      </dsp:txBody>
      <dsp:txXfrm>
        <a:off x="0" y="572"/>
        <a:ext cx="4429746" cy="937100"/>
      </dsp:txXfrm>
    </dsp:sp>
    <dsp:sp modelId="{B2C367AA-E002-4B28-AE83-45D2C85803C0}">
      <dsp:nvSpPr>
        <dsp:cNvPr id="0" name=""/>
        <dsp:cNvSpPr/>
      </dsp:nvSpPr>
      <dsp:spPr>
        <a:xfrm>
          <a:off x="0" y="937672"/>
          <a:ext cx="4429746" cy="0"/>
        </a:xfrm>
        <a:prstGeom prst="line">
          <a:avLst/>
        </a:prstGeom>
        <a:solidFill>
          <a:schemeClr val="accent2">
            <a:hueOff val="-2266801"/>
            <a:satOff val="1309"/>
            <a:lumOff val="-2402"/>
            <a:alphaOff val="0"/>
          </a:schemeClr>
        </a:solidFill>
        <a:ln w="15875" cap="rnd" cmpd="sng" algn="ctr">
          <a:solidFill>
            <a:schemeClr val="accent2">
              <a:hueOff val="-2266801"/>
              <a:satOff val="1309"/>
              <a:lumOff val="-240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1E751F7-691C-4B0A-8AA4-167E3428976C}">
      <dsp:nvSpPr>
        <dsp:cNvPr id="0" name=""/>
        <dsp:cNvSpPr/>
      </dsp:nvSpPr>
      <dsp:spPr>
        <a:xfrm>
          <a:off x="0" y="9376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District Engineering Department: Diesel Agricultural Engine Registration Program</a:t>
          </a:r>
        </a:p>
      </dsp:txBody>
      <dsp:txXfrm>
        <a:off x="0" y="937672"/>
        <a:ext cx="4429746" cy="937100"/>
      </dsp:txXfrm>
    </dsp:sp>
    <dsp:sp modelId="{B07F511C-770F-4F0F-B711-C9D1F2FBFB0E}">
      <dsp:nvSpPr>
        <dsp:cNvPr id="0" name=""/>
        <dsp:cNvSpPr/>
      </dsp:nvSpPr>
      <dsp:spPr>
        <a:xfrm>
          <a:off x="0" y="1874772"/>
          <a:ext cx="4429746" cy="0"/>
        </a:xfrm>
        <a:prstGeom prst="line">
          <a:avLst/>
        </a:prstGeom>
        <a:solidFill>
          <a:schemeClr val="accent2">
            <a:hueOff val="-4533602"/>
            <a:satOff val="2618"/>
            <a:lumOff val="-4804"/>
            <a:alphaOff val="0"/>
          </a:schemeClr>
        </a:solidFill>
        <a:ln w="15875" cap="rnd" cmpd="sng" algn="ctr">
          <a:solidFill>
            <a:schemeClr val="accent2">
              <a:hueOff val="-4533602"/>
              <a:satOff val="2618"/>
              <a:lumOff val="-480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06890EC-DA75-4B8E-9F21-CBBEFC1DD307}">
      <dsp:nvSpPr>
        <dsp:cNvPr id="0" name=""/>
        <dsp:cNvSpPr/>
      </dsp:nvSpPr>
      <dsp:spPr>
        <a:xfrm>
          <a:off x="0" y="18747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District Website: Applications, Frequently Asked Questions, Policy and Procedures Manual, ARB Statewide Guidelines</a:t>
          </a:r>
        </a:p>
      </dsp:txBody>
      <dsp:txXfrm>
        <a:off x="0" y="1874772"/>
        <a:ext cx="4429746" cy="937100"/>
      </dsp:txXfrm>
    </dsp:sp>
    <dsp:sp modelId="{D340700A-099C-4DE1-891B-700CBE9636D4}">
      <dsp:nvSpPr>
        <dsp:cNvPr id="0" name=""/>
        <dsp:cNvSpPr/>
      </dsp:nvSpPr>
      <dsp:spPr>
        <a:xfrm>
          <a:off x="0" y="2811872"/>
          <a:ext cx="4429746" cy="0"/>
        </a:xfrm>
        <a:prstGeom prst="line">
          <a:avLst/>
        </a:prstGeom>
        <a:solidFill>
          <a:schemeClr val="accent2">
            <a:hueOff val="-6800403"/>
            <a:satOff val="3927"/>
            <a:lumOff val="-7205"/>
            <a:alphaOff val="0"/>
          </a:schemeClr>
        </a:solidFill>
        <a:ln w="15875" cap="rnd" cmpd="sng" algn="ctr">
          <a:solidFill>
            <a:schemeClr val="accent2">
              <a:hueOff val="-6800403"/>
              <a:satOff val="3927"/>
              <a:lumOff val="-720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59D94E8-B74E-4C0C-92DB-EC7EB2C1D21F}">
      <dsp:nvSpPr>
        <dsp:cNvPr id="0" name=""/>
        <dsp:cNvSpPr/>
      </dsp:nvSpPr>
      <dsp:spPr>
        <a:xfrm>
          <a:off x="0" y="28118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Off-Road Equipment Dealers: Itemized quotes for engines and equipment for repower/retrofit/replacement projects; Executive Orders for engines; warranty information if needed</a:t>
          </a:r>
        </a:p>
      </dsp:txBody>
      <dsp:txXfrm>
        <a:off x="0" y="2811872"/>
        <a:ext cx="4429746" cy="937100"/>
      </dsp:txXfrm>
    </dsp:sp>
    <dsp:sp modelId="{F07AFB2C-1679-4018-94DC-8204F5B7D1E3}">
      <dsp:nvSpPr>
        <dsp:cNvPr id="0" name=""/>
        <dsp:cNvSpPr/>
      </dsp:nvSpPr>
      <dsp:spPr>
        <a:xfrm>
          <a:off x="0" y="3748972"/>
          <a:ext cx="4429746" cy="0"/>
        </a:xfrm>
        <a:prstGeom prst="line">
          <a:avLst/>
        </a:prstGeom>
        <a:solidFill>
          <a:schemeClr val="accent2">
            <a:hueOff val="-9067203"/>
            <a:satOff val="5236"/>
            <a:lumOff val="-9607"/>
            <a:alphaOff val="0"/>
          </a:schemeClr>
        </a:solidFill>
        <a:ln w="15875" cap="rnd" cmpd="sng" algn="ctr">
          <a:solidFill>
            <a:schemeClr val="accent2">
              <a:hueOff val="-9067203"/>
              <a:satOff val="5236"/>
              <a:lumOff val="-960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C617202-55B2-4646-8883-EE85DEEE96C2}">
      <dsp:nvSpPr>
        <dsp:cNvPr id="0" name=""/>
        <dsp:cNvSpPr/>
      </dsp:nvSpPr>
      <dsp:spPr>
        <a:xfrm>
          <a:off x="0" y="3748972"/>
          <a:ext cx="4429746" cy="93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CARB:1-866-6-Diesel for information on diesel regulations</a:t>
          </a:r>
        </a:p>
      </dsp:txBody>
      <dsp:txXfrm>
        <a:off x="0" y="3748972"/>
        <a:ext cx="4429746" cy="9371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3375FF7-6A19-44E8-8531-CE5E0A6103EF}" type="datetimeFigureOut">
              <a:rPr lang="en-US" smtClean="0"/>
              <a:t>2/6/2025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057A951-4A3E-413C-A1E4-1E2318B5FD34}" type="slidenum">
              <a:rPr lang="en-US" smtClean="0"/>
              <a:t>‹#›</a:t>
            </a:fld>
            <a:endParaRPr lang="en-US"/>
          </a:p>
        </p:txBody>
      </p:sp>
    </p:spTree>
    <p:extLst>
      <p:ext uri="{BB962C8B-B14F-4D97-AF65-F5344CB8AC3E}">
        <p14:creationId xmlns:p14="http://schemas.microsoft.com/office/powerpoint/2010/main" val="84654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2E8E5F3-5790-42CC-85AA-94E959AF02F4}" type="datetimeFigureOut">
              <a:rPr lang="en-US"/>
              <a:pPr>
                <a:defRPr/>
              </a:pPr>
              <a:t>2/6/2025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625184B3-6D12-4A7A-AD14-3EC9BC11EA2A}" type="slidenum">
              <a:rPr lang="en-US"/>
              <a:pPr>
                <a:defRPr/>
              </a:pPr>
              <a:t>‹#›</a:t>
            </a:fld>
            <a:endParaRPr lang="en-US"/>
          </a:p>
        </p:txBody>
      </p:sp>
    </p:spTree>
    <p:extLst>
      <p:ext uri="{BB962C8B-B14F-4D97-AF65-F5344CB8AC3E}">
        <p14:creationId xmlns:p14="http://schemas.microsoft.com/office/powerpoint/2010/main" val="3338046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F2F67F1-1ED8-44FA-970B-D9458F2489E5}" type="slidenum">
              <a:rPr lang="en-US" altLang="en-US" smtClean="0">
                <a:latin typeface="Calibri" pitchFamily="34" charset="0"/>
              </a:rPr>
              <a:pPr eaLnBrk="1" fontAlgn="base" hangingPunct="1">
                <a:spcBef>
                  <a:spcPct val="0"/>
                </a:spcBef>
                <a:spcAft>
                  <a:spcPct val="0"/>
                </a:spcAft>
              </a:pPr>
              <a:t>1</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57E269E-F6A9-4E38-B209-FD0D7C6B23D8}" type="slidenum">
              <a:rPr lang="en-US" altLang="en-US" smtClean="0">
                <a:latin typeface="Calibri" pitchFamily="34" charset="0"/>
              </a:rPr>
              <a:pPr eaLnBrk="1" fontAlgn="base" hangingPunct="1">
                <a:spcBef>
                  <a:spcPct val="0"/>
                </a:spcBef>
                <a:spcAft>
                  <a:spcPct val="0"/>
                </a:spcAft>
              </a:pPr>
              <a:t>11</a:t>
            </a:fld>
            <a:endParaRPr lang="en-US"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B4F7113-2187-450A-B090-792682C75DEA}" type="slidenum">
              <a:rPr lang="en-US" altLang="en-US" smtClean="0">
                <a:latin typeface="Calibri" pitchFamily="34" charset="0"/>
              </a:rPr>
              <a:pPr eaLnBrk="1" fontAlgn="base" hangingPunct="1">
                <a:spcBef>
                  <a:spcPct val="0"/>
                </a:spcBef>
                <a:spcAft>
                  <a:spcPct val="0"/>
                </a:spcAft>
              </a:pPr>
              <a:t>13</a:t>
            </a:fld>
            <a:endParaRPr lang="en-US"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B4F7113-2187-450A-B090-792682C75DEA}" type="slidenum">
              <a:rPr lang="en-US" altLang="en-US" smtClean="0">
                <a:latin typeface="Calibri" pitchFamily="34" charset="0"/>
              </a:rPr>
              <a:pPr eaLnBrk="1" fontAlgn="base" hangingPunct="1">
                <a:spcBef>
                  <a:spcPct val="0"/>
                </a:spcBef>
                <a:spcAft>
                  <a:spcPct val="0"/>
                </a:spcAft>
              </a:pPr>
              <a:t>14</a:t>
            </a:fld>
            <a:endParaRPr lang="en-US"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F95ACDD-BD48-4780-9D77-1A8BBE4AE81A}" type="slidenum">
              <a:rPr lang="en-US" altLang="en-US" smtClean="0">
                <a:latin typeface="Calibri" pitchFamily="34" charset="0"/>
              </a:rPr>
              <a:pPr eaLnBrk="1" fontAlgn="base" hangingPunct="1">
                <a:spcBef>
                  <a:spcPct val="0"/>
                </a:spcBef>
                <a:spcAft>
                  <a:spcPct val="0"/>
                </a:spcAft>
              </a:pPr>
              <a:t>16</a:t>
            </a:fld>
            <a:endParaRPr lang="en-US"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25EC9E6-B79A-418A-9C81-834C42E5B21E}" type="slidenum">
              <a:rPr lang="en-US" altLang="en-US" smtClean="0">
                <a:latin typeface="Calibri" pitchFamily="34" charset="0"/>
              </a:rPr>
              <a:pPr eaLnBrk="1" fontAlgn="base" hangingPunct="1">
                <a:spcBef>
                  <a:spcPct val="0"/>
                </a:spcBef>
                <a:spcAft>
                  <a:spcPct val="0"/>
                </a:spcAft>
              </a:pPr>
              <a:t>17</a:t>
            </a:fld>
            <a:endParaRPr lang="en-US" alt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CAB15CF-9D96-4EB1-8195-AFA8B5ECDF76}" type="slidenum">
              <a:rPr lang="en-US" altLang="en-US" smtClean="0">
                <a:latin typeface="Calibri" pitchFamily="34" charset="0"/>
              </a:rPr>
              <a:pPr eaLnBrk="1" fontAlgn="base" hangingPunct="1">
                <a:spcBef>
                  <a:spcPct val="0"/>
                </a:spcBef>
                <a:spcAft>
                  <a:spcPct val="0"/>
                </a:spcAft>
              </a:pPr>
              <a:t>20</a:t>
            </a:fld>
            <a:endParaRPr lang="en-US" altLang="en-US">
              <a:latin typeface="Calibri" pitchFamily="34" charset="0"/>
            </a:endParaRPr>
          </a:p>
        </p:txBody>
      </p:sp>
    </p:spTree>
    <p:extLst>
      <p:ext uri="{BB962C8B-B14F-4D97-AF65-F5344CB8AC3E}">
        <p14:creationId xmlns:p14="http://schemas.microsoft.com/office/powerpoint/2010/main" val="70245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64E0631-7079-4BFD-8287-56036A7BCCA4}" type="slidenum">
              <a:rPr lang="en-US" altLang="en-US" smtClean="0">
                <a:latin typeface="Calibri" pitchFamily="34" charset="0"/>
              </a:rPr>
              <a:pPr eaLnBrk="1" fontAlgn="base" hangingPunct="1">
                <a:spcBef>
                  <a:spcPct val="0"/>
                </a:spcBef>
                <a:spcAft>
                  <a:spcPct val="0"/>
                </a:spcAft>
              </a:pPr>
              <a:t>21</a:t>
            </a:fld>
            <a:endParaRPr lang="en-US" altLang="en-US">
              <a:latin typeface="Calibri" pitchFamily="34" charset="0"/>
            </a:endParaRPr>
          </a:p>
        </p:txBody>
      </p:sp>
    </p:spTree>
    <p:extLst>
      <p:ext uri="{BB962C8B-B14F-4D97-AF65-F5344CB8AC3E}">
        <p14:creationId xmlns:p14="http://schemas.microsoft.com/office/powerpoint/2010/main" val="377279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64E0631-7079-4BFD-8287-56036A7BCCA4}" type="slidenum">
              <a:rPr lang="en-US" altLang="en-US" smtClean="0">
                <a:latin typeface="Calibri" pitchFamily="34" charset="0"/>
              </a:rPr>
              <a:pPr eaLnBrk="1" fontAlgn="base" hangingPunct="1">
                <a:spcBef>
                  <a:spcPct val="0"/>
                </a:spcBef>
                <a:spcAft>
                  <a:spcPct val="0"/>
                </a:spcAft>
              </a:pPr>
              <a:t>22</a:t>
            </a:fld>
            <a:endParaRPr lang="en-US" altLang="en-US">
              <a:latin typeface="Calibri" pitchFamily="34" charset="0"/>
            </a:endParaRPr>
          </a:p>
        </p:txBody>
      </p:sp>
    </p:spTree>
    <p:extLst>
      <p:ext uri="{BB962C8B-B14F-4D97-AF65-F5344CB8AC3E}">
        <p14:creationId xmlns:p14="http://schemas.microsoft.com/office/powerpoint/2010/main" val="48055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5DC24FCE-C059-4002-8BBA-CC8D442CF8F8}" type="slidenum">
              <a:rPr lang="en-US" altLang="en-US" smtClean="0">
                <a:latin typeface="Calibri" pitchFamily="34" charset="0"/>
              </a:rPr>
              <a:pPr eaLnBrk="1" fontAlgn="base" hangingPunct="1">
                <a:spcBef>
                  <a:spcPct val="0"/>
                </a:spcBef>
                <a:spcAft>
                  <a:spcPct val="0"/>
                </a:spcAft>
              </a:pPr>
              <a:t>23</a:t>
            </a:fld>
            <a:endParaRPr lang="en-US" alt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B8C6559-C4D5-4EEB-8722-C10FB5CBBA8E}" type="slidenum">
              <a:rPr lang="en-US" altLang="en-US" smtClean="0">
                <a:latin typeface="Calibri" pitchFamily="34" charset="0"/>
              </a:rPr>
              <a:pPr eaLnBrk="1" fontAlgn="base" hangingPunct="1">
                <a:spcBef>
                  <a:spcPct val="0"/>
                </a:spcBef>
                <a:spcAft>
                  <a:spcPct val="0"/>
                </a:spcAft>
              </a:pPr>
              <a:t>24</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30F2921-70B7-42C5-8CD9-3EB21BD23AE9}" type="slidenum">
              <a:rPr lang="en-US" altLang="en-US" smtClean="0">
                <a:latin typeface="Calibri" pitchFamily="34" charset="0"/>
              </a:rPr>
              <a:pPr eaLnBrk="1" fontAlgn="base" hangingPunct="1">
                <a:spcBef>
                  <a:spcPct val="0"/>
                </a:spcBef>
                <a:spcAft>
                  <a:spcPct val="0"/>
                </a:spcAft>
              </a:pPr>
              <a:t>2</a:t>
            </a:fld>
            <a:endParaRPr lang="en-US" alt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E8E4FCC-C2DE-4D33-8475-E14D4128B93E}" type="slidenum">
              <a:rPr lang="en-US" altLang="en-US" smtClean="0">
                <a:latin typeface="Calibri" pitchFamily="34" charset="0"/>
              </a:rPr>
              <a:pPr eaLnBrk="1" fontAlgn="base" hangingPunct="1">
                <a:spcBef>
                  <a:spcPct val="0"/>
                </a:spcBef>
                <a:spcAft>
                  <a:spcPct val="0"/>
                </a:spcAft>
              </a:pPr>
              <a:t>27</a:t>
            </a:fld>
            <a:endParaRPr lang="en-US" alt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B8C6559-C4D5-4EEB-8722-C10FB5CBBA8E}" type="slidenum">
              <a:rPr lang="en-US" altLang="en-US" smtClean="0">
                <a:latin typeface="Calibri" pitchFamily="34" charset="0"/>
              </a:rPr>
              <a:pPr eaLnBrk="1" fontAlgn="base" hangingPunct="1">
                <a:spcBef>
                  <a:spcPct val="0"/>
                </a:spcBef>
                <a:spcAft>
                  <a:spcPct val="0"/>
                </a:spcAft>
              </a:pPr>
              <a:t>31</a:t>
            </a:fld>
            <a:endParaRPr lang="en-US" alt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5A4E211-69EF-4C79-AAE2-DFD34A133FB1}" type="slidenum">
              <a:rPr lang="en-US" altLang="en-US" smtClean="0">
                <a:latin typeface="Calibri" pitchFamily="34" charset="0"/>
              </a:rPr>
              <a:pPr eaLnBrk="1" fontAlgn="base" hangingPunct="1">
                <a:spcBef>
                  <a:spcPct val="0"/>
                </a:spcBef>
                <a:spcAft>
                  <a:spcPct val="0"/>
                </a:spcAft>
              </a:pPr>
              <a:t>33</a:t>
            </a:fld>
            <a:endParaRPr lang="en-US" alt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87F09A2-BA64-40E7-9120-C421533693E6}" type="slidenum">
              <a:rPr lang="en-US" altLang="en-US" smtClean="0">
                <a:latin typeface="Calibri" pitchFamily="34" charset="0"/>
              </a:rPr>
              <a:pPr eaLnBrk="1" fontAlgn="base" hangingPunct="1">
                <a:spcBef>
                  <a:spcPct val="0"/>
                </a:spcBef>
                <a:spcAft>
                  <a:spcPct val="0"/>
                </a:spcAft>
              </a:pPr>
              <a:t>36</a:t>
            </a:fld>
            <a:endParaRPr lang="en-US" alt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559CFBC-9490-449D-8147-692A6B10173B}" type="slidenum">
              <a:rPr lang="en-US" altLang="en-US" smtClean="0">
                <a:latin typeface="Calibri" pitchFamily="34" charset="0"/>
              </a:rPr>
              <a:pPr eaLnBrk="1" fontAlgn="base" hangingPunct="1">
                <a:spcBef>
                  <a:spcPct val="0"/>
                </a:spcBef>
                <a:spcAft>
                  <a:spcPct val="0"/>
                </a:spcAft>
              </a:pPr>
              <a:t>37</a:t>
            </a:fld>
            <a:endParaRPr lang="en-US" alt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25EC9E6-B79A-418A-9C81-834C42E5B21E}" type="slidenum">
              <a:rPr lang="en-US" altLang="en-US" smtClean="0">
                <a:latin typeface="Calibri" pitchFamily="34" charset="0"/>
              </a:rPr>
              <a:pPr eaLnBrk="1" fontAlgn="base" hangingPunct="1">
                <a:spcBef>
                  <a:spcPct val="0"/>
                </a:spcBef>
                <a:spcAft>
                  <a:spcPct val="0"/>
                </a:spcAft>
              </a:pPr>
              <a:t>39</a:t>
            </a:fld>
            <a:endParaRPr lang="en-US" altLang="en-US">
              <a:latin typeface="Calibri" pitchFamily="34" charset="0"/>
            </a:endParaRPr>
          </a:p>
        </p:txBody>
      </p:sp>
    </p:spTree>
    <p:extLst>
      <p:ext uri="{BB962C8B-B14F-4D97-AF65-F5344CB8AC3E}">
        <p14:creationId xmlns:p14="http://schemas.microsoft.com/office/powerpoint/2010/main" val="1518373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426447C-082E-4621-ACD3-AF08B5F86E60}" type="slidenum">
              <a:rPr lang="en-US" altLang="en-US" smtClean="0">
                <a:latin typeface="Calibri" pitchFamily="34" charset="0"/>
              </a:rPr>
              <a:pPr eaLnBrk="1" fontAlgn="base" hangingPunct="1">
                <a:spcBef>
                  <a:spcPct val="0"/>
                </a:spcBef>
                <a:spcAft>
                  <a:spcPct val="0"/>
                </a:spcAft>
              </a:pPr>
              <a:t>44</a:t>
            </a:fld>
            <a:endParaRPr lang="en-US" alt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92BBBAF-9462-4991-B1AD-221A74EF31C0}" type="slidenum">
              <a:rPr lang="en-US" altLang="en-US" smtClean="0">
                <a:latin typeface="Calibri" pitchFamily="34" charset="0"/>
              </a:rPr>
              <a:pPr eaLnBrk="1" fontAlgn="base" hangingPunct="1">
                <a:spcBef>
                  <a:spcPct val="0"/>
                </a:spcBef>
                <a:spcAft>
                  <a:spcPct val="0"/>
                </a:spcAft>
              </a:pPr>
              <a:t>47</a:t>
            </a:fld>
            <a:endParaRPr lang="en-US" alt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6426447C-082E-4621-ACD3-AF08B5F86E60}" type="slidenum">
              <a:rPr lang="en-US" altLang="en-US" smtClean="0">
                <a:latin typeface="Calibri" pitchFamily="34" charset="0"/>
              </a:rPr>
              <a:pPr eaLnBrk="1" fontAlgn="base" hangingPunct="1">
                <a:spcBef>
                  <a:spcPct val="0"/>
                </a:spcBef>
                <a:spcAft>
                  <a:spcPct val="0"/>
                </a:spcAft>
              </a:pPr>
              <a:t>48</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A5AFCB8-AA21-448C-AD94-AAE3667E39ED}" type="slidenum">
              <a:rPr lang="en-US" altLang="en-US" smtClean="0">
                <a:latin typeface="Calibri" pitchFamily="34" charset="0"/>
              </a:rPr>
              <a:pPr eaLnBrk="1" fontAlgn="base" hangingPunct="1">
                <a:spcBef>
                  <a:spcPct val="0"/>
                </a:spcBef>
                <a:spcAft>
                  <a:spcPct val="0"/>
                </a:spcAft>
              </a:pPr>
              <a:t>3</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79AAD03-0F02-4C61-B80D-222B55A0F914}" type="slidenum">
              <a:rPr lang="en-US" altLang="en-US" smtClean="0">
                <a:latin typeface="Calibri" pitchFamily="34" charset="0"/>
              </a:rPr>
              <a:pPr eaLnBrk="1" fontAlgn="base" hangingPunct="1">
                <a:spcBef>
                  <a:spcPct val="0"/>
                </a:spcBef>
                <a:spcAft>
                  <a:spcPct val="0"/>
                </a:spcAft>
              </a:pPr>
              <a:t>4</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A5AFCB8-AA21-448C-AD94-AAE3667E39ED}" type="slidenum">
              <a:rPr lang="en-US" altLang="en-US" smtClean="0">
                <a:latin typeface="Calibri" pitchFamily="34" charset="0"/>
              </a:rPr>
              <a:pPr eaLnBrk="1" fontAlgn="base" hangingPunct="1">
                <a:spcBef>
                  <a:spcPct val="0"/>
                </a:spcBef>
                <a:spcAft>
                  <a:spcPct val="0"/>
                </a:spcAft>
              </a:pPr>
              <a:t>5</a:t>
            </a:fld>
            <a:endParaRPr lang="en-US" altLang="en-US">
              <a:latin typeface="Calibri" pitchFamily="34" charset="0"/>
            </a:endParaRPr>
          </a:p>
        </p:txBody>
      </p:sp>
    </p:spTree>
    <p:extLst>
      <p:ext uri="{BB962C8B-B14F-4D97-AF65-F5344CB8AC3E}">
        <p14:creationId xmlns:p14="http://schemas.microsoft.com/office/powerpoint/2010/main" val="205300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79AAD03-0F02-4C61-B80D-222B55A0F914}" type="slidenum">
              <a:rPr lang="en-US" altLang="en-US" smtClean="0">
                <a:latin typeface="Calibri" pitchFamily="34" charset="0"/>
              </a:rPr>
              <a:pPr eaLnBrk="1" fontAlgn="base" hangingPunct="1">
                <a:spcBef>
                  <a:spcPct val="0"/>
                </a:spcBef>
                <a:spcAft>
                  <a:spcPct val="0"/>
                </a:spcAft>
              </a:pPr>
              <a:t>6</a:t>
            </a:fld>
            <a:endParaRPr lang="en-US" altLang="en-US">
              <a:latin typeface="Calibri" pitchFamily="34" charset="0"/>
            </a:endParaRPr>
          </a:p>
        </p:txBody>
      </p:sp>
    </p:spTree>
    <p:extLst>
      <p:ext uri="{BB962C8B-B14F-4D97-AF65-F5344CB8AC3E}">
        <p14:creationId xmlns:p14="http://schemas.microsoft.com/office/powerpoint/2010/main" val="183099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1D4BDB1-10D1-4F12-B048-E30F8B78BE13}" type="slidenum">
              <a:rPr lang="en-US" altLang="en-US" smtClean="0">
                <a:latin typeface="Calibri" pitchFamily="34" charset="0"/>
              </a:rPr>
              <a:pPr eaLnBrk="1" fontAlgn="base" hangingPunct="1">
                <a:spcBef>
                  <a:spcPct val="0"/>
                </a:spcBef>
                <a:spcAft>
                  <a:spcPct val="0"/>
                </a:spcAft>
              </a:pPr>
              <a:t>7</a:t>
            </a:fld>
            <a:endParaRPr lang="en-US"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09C03EA-8705-42DE-B5FB-374A37406AC0}" type="slidenum">
              <a:rPr lang="en-US" altLang="en-US" smtClean="0">
                <a:latin typeface="Calibri" pitchFamily="34" charset="0"/>
              </a:rPr>
              <a:pPr eaLnBrk="1" fontAlgn="base" hangingPunct="1">
                <a:spcBef>
                  <a:spcPct val="0"/>
                </a:spcBef>
                <a:spcAft>
                  <a:spcPct val="0"/>
                </a:spcAft>
              </a:pPr>
              <a:t>8</a:t>
            </a:fld>
            <a:endParaRPr lang="en-US" alt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3FEF5F4-8966-421C-9F4B-9D93348C5EA0}" type="slidenum">
              <a:rPr lang="en-US" altLang="en-US" smtClean="0">
                <a:latin typeface="Calibri" pitchFamily="34" charset="0"/>
              </a:rPr>
              <a:pPr eaLnBrk="1" fontAlgn="base" hangingPunct="1">
                <a:spcBef>
                  <a:spcPct val="0"/>
                </a:spcBef>
                <a:spcAft>
                  <a:spcPct val="0"/>
                </a:spcAft>
              </a:pPr>
              <a:t>10</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7A097C7-A110-4679-8462-5DC9FD8F33A6}" type="datetimeFigureOut">
              <a:rPr lang="en-US" smtClean="0"/>
              <a:pPr>
                <a:defRPr/>
              </a:pPr>
              <a:t>2/6/2025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CFB1FB-34DC-4AE9-94AA-FFB323396EAA}" type="slidenum">
              <a:rPr lang="en-US" smtClean="0"/>
              <a:pPr>
                <a:defRPr/>
              </a:pPr>
              <a:t>‹#›</a:t>
            </a:fld>
            <a:endParaRPr lang="en-US"/>
          </a:p>
        </p:txBody>
      </p:sp>
    </p:spTree>
    <p:extLst>
      <p:ext uri="{BB962C8B-B14F-4D97-AF65-F5344CB8AC3E}">
        <p14:creationId xmlns:p14="http://schemas.microsoft.com/office/powerpoint/2010/main" val="122563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232E91B-928A-4117-8215-0935055AE037}" type="datetimeFigureOut">
              <a:rPr lang="en-US" smtClean="0"/>
              <a:pPr>
                <a:defRPr/>
              </a:pPr>
              <a:t>2/6/2025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F84E50-EF24-4D6A-883B-0C5C3AE41023}" type="slidenum">
              <a:rPr lang="en-US" smtClean="0"/>
              <a:pPr>
                <a:defRPr/>
              </a:pPr>
              <a:t>‹#›</a:t>
            </a:fld>
            <a:endParaRPr lang="en-US"/>
          </a:p>
        </p:txBody>
      </p:sp>
    </p:spTree>
    <p:extLst>
      <p:ext uri="{BB962C8B-B14F-4D97-AF65-F5344CB8AC3E}">
        <p14:creationId xmlns:p14="http://schemas.microsoft.com/office/powerpoint/2010/main" val="172568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232E91B-928A-4117-8215-0935055AE037}" type="datetimeFigureOut">
              <a:rPr lang="en-US" smtClean="0"/>
              <a:pPr>
                <a:defRPr/>
              </a:pPr>
              <a:t>2/6/2025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F84E50-EF24-4D6A-883B-0C5C3AE41023}" type="slidenum">
              <a:rPr lang="en-US" smtClean="0"/>
              <a:pPr>
                <a:defRPr/>
              </a:pPr>
              <a:t>‹#›</a:t>
            </a:fld>
            <a:endParaRPr lang="en-US"/>
          </a:p>
        </p:txBody>
      </p:sp>
    </p:spTree>
    <p:extLst>
      <p:ext uri="{BB962C8B-B14F-4D97-AF65-F5344CB8AC3E}">
        <p14:creationId xmlns:p14="http://schemas.microsoft.com/office/powerpoint/2010/main" val="343925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pPr>
              <a:defRPr/>
            </a:pPr>
            <a:fld id="{3232E91B-928A-4117-8215-0935055AE037}" type="datetimeFigureOut">
              <a:rPr lang="en-US" smtClean="0"/>
              <a:pPr>
                <a:defRPr/>
              </a:pPr>
              <a:t>2/6/2025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0F84E50-EF24-4D6A-883B-0C5C3AE41023}" type="slidenum">
              <a:rPr lang="en-US" smtClean="0"/>
              <a:pPr>
                <a:defRPr/>
              </a:pPr>
              <a:t>‹#›</a:t>
            </a:fld>
            <a:endParaRPr lang="en-US"/>
          </a:p>
        </p:txBody>
      </p:sp>
    </p:spTree>
    <p:extLst>
      <p:ext uri="{BB962C8B-B14F-4D97-AF65-F5344CB8AC3E}">
        <p14:creationId xmlns:p14="http://schemas.microsoft.com/office/powerpoint/2010/main" val="379084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7657AD9-6DA4-4471-AA73-46B0051B8DC8}" type="datetimeFigureOut">
              <a:rPr lang="en-US" smtClean="0"/>
              <a:pPr>
                <a:defRPr/>
              </a:pPr>
              <a:t>2/6/2025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ADA0BC-C224-47CA-99EA-8029B9F3D6DF}" type="slidenum">
              <a:rPr lang="en-US" smtClean="0"/>
              <a:pPr>
                <a:defRPr/>
              </a:pPr>
              <a:t>‹#›</a:t>
            </a:fld>
            <a:endParaRPr lang="en-US"/>
          </a:p>
        </p:txBody>
      </p:sp>
    </p:spTree>
    <p:extLst>
      <p:ext uri="{BB962C8B-B14F-4D97-AF65-F5344CB8AC3E}">
        <p14:creationId xmlns:p14="http://schemas.microsoft.com/office/powerpoint/2010/main" val="915042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F2530ED-0299-4063-BD78-45BF71BA166E}" type="datetimeFigureOut">
              <a:rPr lang="en-US" smtClean="0"/>
              <a:pPr>
                <a:defRPr/>
              </a:pPr>
              <a:t>2/6/2025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B5F313-C8C6-4028-A4FD-F8AE4D67D58B}" type="slidenum">
              <a:rPr lang="en-US" smtClean="0"/>
              <a:pPr>
                <a:defRPr/>
              </a:pPr>
              <a:t>‹#›</a:t>
            </a:fld>
            <a:endParaRPr lang="en-US"/>
          </a:p>
        </p:txBody>
      </p:sp>
    </p:spTree>
    <p:extLst>
      <p:ext uri="{BB962C8B-B14F-4D97-AF65-F5344CB8AC3E}">
        <p14:creationId xmlns:p14="http://schemas.microsoft.com/office/powerpoint/2010/main" val="1629512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723ABEA-19FA-43A9-9BB3-35281D5CBD4A}" type="datetimeFigureOut">
              <a:rPr lang="en-US" smtClean="0"/>
              <a:pPr>
                <a:defRPr/>
              </a:pPr>
              <a:t>2/6/2025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22391F-3A35-43DB-8ADD-9EBED100221E}" type="slidenum">
              <a:rPr lang="en-US" smtClean="0"/>
              <a:pPr>
                <a:defRPr/>
              </a:pPr>
              <a:t>‹#›</a:t>
            </a:fld>
            <a:endParaRPr lang="en-US"/>
          </a:p>
        </p:txBody>
      </p:sp>
    </p:spTree>
    <p:extLst>
      <p:ext uri="{BB962C8B-B14F-4D97-AF65-F5344CB8AC3E}">
        <p14:creationId xmlns:p14="http://schemas.microsoft.com/office/powerpoint/2010/main" val="240016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134D307-51F7-426C-B962-19459A34FAB9}" type="datetimeFigureOut">
              <a:rPr lang="en-US" smtClean="0"/>
              <a:pPr>
                <a:defRPr/>
              </a:pPr>
              <a:t>2/6/2025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976790-CF5C-4C30-9366-3171D1CC00C4}" type="slidenum">
              <a:rPr lang="en-US" smtClean="0"/>
              <a:pPr>
                <a:defRPr/>
              </a:pPr>
              <a:t>‹#›</a:t>
            </a:fld>
            <a:endParaRPr lang="en-US"/>
          </a:p>
        </p:txBody>
      </p:sp>
    </p:spTree>
    <p:extLst>
      <p:ext uri="{BB962C8B-B14F-4D97-AF65-F5344CB8AC3E}">
        <p14:creationId xmlns:p14="http://schemas.microsoft.com/office/powerpoint/2010/main" val="241345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B3E8CF8-4733-446A-B336-A191548EECAF}" type="datetimeFigureOut">
              <a:rPr lang="en-US" smtClean="0"/>
              <a:pPr>
                <a:defRPr/>
              </a:pPr>
              <a:t>2/6/2025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AE5CDD-D6E8-44AC-B462-B4A9C2437A89}" type="slidenum">
              <a:rPr lang="en-US" smtClean="0"/>
              <a:pPr>
                <a:defRPr/>
              </a:pPr>
              <a:t>‹#›</a:t>
            </a:fld>
            <a:endParaRPr lang="en-US"/>
          </a:p>
        </p:txBody>
      </p:sp>
    </p:spTree>
    <p:extLst>
      <p:ext uri="{BB962C8B-B14F-4D97-AF65-F5344CB8AC3E}">
        <p14:creationId xmlns:p14="http://schemas.microsoft.com/office/powerpoint/2010/main" val="297587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8ADBB73-A983-4AD1-AE3C-5EB554990520}" type="datetimeFigureOut">
              <a:rPr lang="en-US" smtClean="0"/>
              <a:pPr>
                <a:defRPr/>
              </a:pPr>
              <a:t>2/6/2025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B31381-03B5-4DE2-AB8D-1F5D575402D7}" type="slidenum">
              <a:rPr lang="en-US" smtClean="0"/>
              <a:pPr>
                <a:defRPr/>
              </a:pPr>
              <a:t>‹#›</a:t>
            </a:fld>
            <a:endParaRPr lang="en-US"/>
          </a:p>
        </p:txBody>
      </p:sp>
    </p:spTree>
    <p:extLst>
      <p:ext uri="{BB962C8B-B14F-4D97-AF65-F5344CB8AC3E}">
        <p14:creationId xmlns:p14="http://schemas.microsoft.com/office/powerpoint/2010/main" val="373228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EAF11BF-0ED4-4E5D-B2A6-B40E3CFBB84C}" type="datetimeFigureOut">
              <a:rPr lang="en-US" smtClean="0"/>
              <a:pPr>
                <a:defRPr/>
              </a:pPr>
              <a:t>2/6/2025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DE3F1F2-5E66-489C-8AD9-EA07C06564AB}" type="slidenum">
              <a:rPr lang="en-US" smtClean="0"/>
              <a:pPr>
                <a:defRPr/>
              </a:pPr>
              <a:t>‹#›</a:t>
            </a:fld>
            <a:endParaRPr lang="en-US"/>
          </a:p>
        </p:txBody>
      </p:sp>
    </p:spTree>
    <p:extLst>
      <p:ext uri="{BB962C8B-B14F-4D97-AF65-F5344CB8AC3E}">
        <p14:creationId xmlns:p14="http://schemas.microsoft.com/office/powerpoint/2010/main" val="291471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1DFD29-621B-4DE7-81CA-ECCD7E06CDBF}" type="datetimeFigureOut">
              <a:rPr lang="en-US" smtClean="0"/>
              <a:pPr>
                <a:defRPr/>
              </a:pPr>
              <a:t>2/6/2025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F5666F9-E784-4402-A50B-005EB2E61FC7}" type="slidenum">
              <a:rPr lang="en-US" smtClean="0"/>
              <a:pPr>
                <a:defRPr/>
              </a:pPr>
              <a:t>‹#›</a:t>
            </a:fld>
            <a:endParaRPr lang="en-US"/>
          </a:p>
        </p:txBody>
      </p:sp>
    </p:spTree>
    <p:extLst>
      <p:ext uri="{BB962C8B-B14F-4D97-AF65-F5344CB8AC3E}">
        <p14:creationId xmlns:p14="http://schemas.microsoft.com/office/powerpoint/2010/main" val="261616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E92BEDD-5DAF-4545-995B-875092D0C4DF}" type="datetimeFigureOut">
              <a:rPr lang="en-US" smtClean="0"/>
              <a:pPr>
                <a:defRPr/>
              </a:pPr>
              <a:t>2/6/2025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C1AE8CB-69FC-4362-8F96-35CB895436C3}" type="slidenum">
              <a:rPr lang="en-US" smtClean="0"/>
              <a:pPr>
                <a:defRPr/>
              </a:pPr>
              <a:t>‹#›</a:t>
            </a:fld>
            <a:endParaRPr lang="en-US"/>
          </a:p>
        </p:txBody>
      </p:sp>
    </p:spTree>
    <p:extLst>
      <p:ext uri="{BB962C8B-B14F-4D97-AF65-F5344CB8AC3E}">
        <p14:creationId xmlns:p14="http://schemas.microsoft.com/office/powerpoint/2010/main" val="87291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pPr>
              <a:defRPr/>
            </a:pPr>
            <a:fld id="{3232E91B-928A-4117-8215-0935055AE037}" type="datetimeFigureOut">
              <a:rPr lang="en-US" smtClean="0"/>
              <a:pPr>
                <a:defRPr/>
              </a:pPr>
              <a:t>2/6/2025</a:t>
            </a:fld>
            <a:endParaRPr lang="en-US"/>
          </a:p>
        </p:txBody>
      </p:sp>
      <p:sp>
        <p:nvSpPr>
          <p:cNvPr id="6" name="Footer Placeholder 5"/>
          <p:cNvSpPr>
            <a:spLocks noGrp="1"/>
          </p:cNvSpPr>
          <p:nvPr>
            <p:ph type="ftr" sz="quarter" idx="11"/>
          </p:nvPr>
        </p:nvSpPr>
        <p:spPr>
          <a:xfrm>
            <a:off x="442797" y="6041361"/>
            <a:ext cx="2471560" cy="365125"/>
          </a:xfrm>
        </p:spPr>
        <p:txBody>
          <a:bodyPr/>
          <a:lstStyle/>
          <a:p>
            <a:pPr>
              <a:defRPr/>
            </a:pPr>
            <a:endParaRPr lang="en-US"/>
          </a:p>
        </p:txBody>
      </p:sp>
      <p:sp>
        <p:nvSpPr>
          <p:cNvPr id="7" name="Slide Number Placeholder 6"/>
          <p:cNvSpPr>
            <a:spLocks noGrp="1"/>
          </p:cNvSpPr>
          <p:nvPr>
            <p:ph type="sldNum" sz="quarter" idx="12"/>
          </p:nvPr>
        </p:nvSpPr>
        <p:spPr>
          <a:xfrm>
            <a:off x="3647017" y="5915887"/>
            <a:ext cx="796616" cy="490599"/>
          </a:xfrm>
        </p:spPr>
        <p:txBody>
          <a:bodyPr/>
          <a:lstStyle/>
          <a:p>
            <a:pPr>
              <a:defRPr/>
            </a:pPr>
            <a:fld id="{90F84E50-EF24-4D6A-883B-0C5C3AE41023}" type="slidenum">
              <a:rPr lang="en-US" smtClean="0"/>
              <a:pPr>
                <a:defRPr/>
              </a:pPr>
              <a:t>‹#›</a:t>
            </a:fld>
            <a:endParaRPr lang="en-US"/>
          </a:p>
        </p:txBody>
      </p:sp>
    </p:spTree>
    <p:extLst>
      <p:ext uri="{BB962C8B-B14F-4D97-AF65-F5344CB8AC3E}">
        <p14:creationId xmlns:p14="http://schemas.microsoft.com/office/powerpoint/2010/main" val="355086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pPr>
              <a:defRPr/>
            </a:pPr>
            <a:endParaRPr lang="en-US"/>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pPr>
              <a:defRPr/>
            </a:pPr>
            <a:fld id="{3232E91B-928A-4117-8215-0935055AE037}" type="datetimeFigureOut">
              <a:rPr lang="en-US" smtClean="0"/>
              <a:pPr>
                <a:defRPr/>
              </a:pPr>
              <a:t>2/6/2025</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pPr>
              <a:defRPr/>
            </a:pPr>
            <a:fld id="{90F84E50-EF24-4D6A-883B-0C5C3AE41023}" type="slidenum">
              <a:rPr lang="en-US" smtClean="0"/>
              <a:pPr>
                <a:defRPr/>
              </a:pPr>
              <a:t>‹#›</a:t>
            </a:fld>
            <a:endParaRPr lang="en-US"/>
          </a:p>
        </p:txBody>
      </p:sp>
    </p:spTree>
    <p:extLst>
      <p:ext uri="{BB962C8B-B14F-4D97-AF65-F5344CB8AC3E}">
        <p14:creationId xmlns:p14="http://schemas.microsoft.com/office/powerpoint/2010/main" val="1401340356"/>
      </p:ext>
    </p:extLst>
  </p:cSld>
  <p:clrMap bg1="dk1" tx1="lt1" bg2="dk2"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Lst>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eakpx.com/539812/red-tracto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123639" y="359675"/>
            <a:ext cx="6896717" cy="2705599"/>
          </a:xfrm>
        </p:spPr>
        <p:txBody>
          <a:bodyPr/>
          <a:lstStyle/>
          <a:p>
            <a:pPr algn="ctr" eaLnBrk="1" hangingPunct="1"/>
            <a:br>
              <a:rPr lang="en-US" altLang="en-US" sz="4000" dirty="0"/>
            </a:br>
            <a:r>
              <a:rPr lang="en-US" altLang="en-US" sz="4000" dirty="0"/>
              <a:t>Carl Moyer Grant Program</a:t>
            </a:r>
            <a:br>
              <a:rPr lang="en-US" altLang="en-US" sz="4000" dirty="0"/>
            </a:br>
            <a:r>
              <a:rPr lang="en-US" altLang="en-US" sz="4000" dirty="0"/>
              <a:t>Public Workshop</a:t>
            </a:r>
            <a:br>
              <a:rPr lang="en-US" altLang="en-US" sz="4000" dirty="0"/>
            </a:br>
            <a:br>
              <a:rPr lang="en-US" altLang="en-US" sz="4000" dirty="0"/>
            </a:br>
            <a:endParaRPr lang="en-US" altLang="en-US" sz="4000" dirty="0"/>
          </a:p>
        </p:txBody>
      </p:sp>
      <p:sp>
        <p:nvSpPr>
          <p:cNvPr id="3" name="Subtitle 2"/>
          <p:cNvSpPr>
            <a:spLocks noGrp="1"/>
          </p:cNvSpPr>
          <p:nvPr>
            <p:ph type="subTitle" idx="1"/>
          </p:nvPr>
        </p:nvSpPr>
        <p:spPr>
          <a:xfrm>
            <a:off x="1052620" y="6061635"/>
            <a:ext cx="7526338" cy="434974"/>
          </a:xfrm>
        </p:spPr>
        <p:txBody>
          <a:bodyPr>
            <a:noAutofit/>
          </a:bodyPr>
          <a:lstStyle/>
          <a:p>
            <a:pPr eaLnBrk="1" fontAlgn="auto" hangingPunct="1">
              <a:spcAft>
                <a:spcPts val="0"/>
              </a:spcAft>
              <a:buFont typeface="Wingdings 3"/>
              <a:buNone/>
              <a:defRPr/>
            </a:pPr>
            <a:r>
              <a:rPr lang="en-US" sz="2800" b="1" dirty="0"/>
              <a:t>Thursday </a:t>
            </a:r>
            <a:r>
              <a:rPr lang="en-US" sz="2800" b="1"/>
              <a:t>February 6, 2025</a:t>
            </a:r>
            <a:endParaRPr lang="en-US" sz="2800" b="1" dirty="0"/>
          </a:p>
        </p:txBody>
      </p:sp>
      <p:sp>
        <p:nvSpPr>
          <p:cNvPr id="4" name="Rectangle 3"/>
          <p:cNvSpPr/>
          <p:nvPr/>
        </p:nvSpPr>
        <p:spPr>
          <a:xfrm>
            <a:off x="1052620" y="5118325"/>
            <a:ext cx="6939870" cy="954107"/>
          </a:xfrm>
          <a:prstGeom prst="rect">
            <a:avLst/>
          </a:prstGeom>
        </p:spPr>
        <p:txBody>
          <a:bodyPr wrap="square">
            <a:spAutoFit/>
          </a:bodyPr>
          <a:lstStyle/>
          <a:p>
            <a:pPr fontAlgn="auto">
              <a:spcBef>
                <a:spcPts val="600"/>
              </a:spcBef>
              <a:spcAft>
                <a:spcPts val="0"/>
              </a:spcAft>
              <a:buClr>
                <a:srgbClr val="0F6FC6"/>
              </a:buClr>
              <a:buSzPct val="76000"/>
              <a:defRPr/>
            </a:pPr>
            <a:r>
              <a:rPr lang="en-US" sz="2800" b="1" dirty="0"/>
              <a:t>Hosted by the Feather River Air Quality Management District</a:t>
            </a:r>
          </a:p>
        </p:txBody>
      </p:sp>
      <p:sp>
        <p:nvSpPr>
          <p:cNvPr id="2" name="TextBox 1">
            <a:extLst>
              <a:ext uri="{FF2B5EF4-FFF2-40B4-BE49-F238E27FC236}">
                <a16:creationId xmlns:a16="http://schemas.microsoft.com/office/drawing/2014/main" id="{63EDE96B-0FBA-40A9-9FB4-6B6A87CDE552}"/>
              </a:ext>
            </a:extLst>
          </p:cNvPr>
          <p:cNvSpPr txBox="1"/>
          <p:nvPr/>
        </p:nvSpPr>
        <p:spPr>
          <a:xfrm>
            <a:off x="701335" y="4167056"/>
            <a:ext cx="7741327" cy="584775"/>
          </a:xfrm>
          <a:prstGeom prst="rect">
            <a:avLst/>
          </a:prstGeom>
          <a:noFill/>
        </p:spPr>
        <p:txBody>
          <a:bodyPr wrap="square" rtlCol="0">
            <a:spAutoFit/>
          </a:bodyPr>
          <a:lstStyle/>
          <a:p>
            <a:r>
              <a:rPr lang="en-US" sz="3200" b="1" dirty="0">
                <a:solidFill>
                  <a:srgbClr val="FFFF00"/>
                </a:solidFill>
              </a:rPr>
              <a:t>The Workshop will start at 2:00 PM </a:t>
            </a:r>
          </a:p>
        </p:txBody>
      </p:sp>
      <p:pic>
        <p:nvPicPr>
          <p:cNvPr id="13" name="Picture 12" descr="A red tractor with large tires&#10;&#10;Description automatically generated with medium confidence">
            <a:extLst>
              <a:ext uri="{FF2B5EF4-FFF2-40B4-BE49-F238E27FC236}">
                <a16:creationId xmlns:a16="http://schemas.microsoft.com/office/drawing/2014/main" id="{03CE3D92-007A-30FA-74BF-9DC895672A3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54489" y="1998582"/>
            <a:ext cx="3336132" cy="19923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0" name="Freeform: Shape 1536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62" name="Title 1"/>
          <p:cNvSpPr>
            <a:spLocks noGrp="1"/>
          </p:cNvSpPr>
          <p:nvPr>
            <p:ph type="title"/>
          </p:nvPr>
        </p:nvSpPr>
        <p:spPr>
          <a:xfrm>
            <a:off x="338636" y="1734857"/>
            <a:ext cx="2824112" cy="3388287"/>
          </a:xfrm>
        </p:spPr>
        <p:txBody>
          <a:bodyPr anchor="ctr">
            <a:normAutofit/>
          </a:bodyPr>
          <a:lstStyle/>
          <a:p>
            <a:pPr eaLnBrk="1" hangingPunct="1"/>
            <a:r>
              <a:rPr lang="en-US" altLang="en-US"/>
              <a:t>Funding</a:t>
            </a:r>
            <a:endParaRPr lang="en-US" altLang="en-US" dirty="0"/>
          </a:p>
        </p:txBody>
      </p:sp>
      <p:sp>
        <p:nvSpPr>
          <p:cNvPr id="15363" name="Content Placeholder 2"/>
          <p:cNvSpPr>
            <a:spLocks noGrp="1"/>
          </p:cNvSpPr>
          <p:nvPr>
            <p:ph idx="1"/>
          </p:nvPr>
        </p:nvSpPr>
        <p:spPr>
          <a:xfrm>
            <a:off x="4167415" y="1056443"/>
            <a:ext cx="4523999" cy="6298708"/>
          </a:xfrm>
          <a:effectLst/>
        </p:spPr>
        <p:txBody>
          <a:bodyPr>
            <a:normAutofit/>
          </a:bodyPr>
          <a:lstStyle/>
          <a:p>
            <a:pPr eaLnBrk="1" hangingPunct="1">
              <a:lnSpc>
                <a:spcPct val="90000"/>
              </a:lnSpc>
              <a:buFont typeface="Arial" panose="020B0604020202020204" pitchFamily="34" charset="0"/>
              <a:buChar char="•"/>
            </a:pPr>
            <a:r>
              <a:rPr lang="en-US" altLang="en-US" sz="1600" b="1" dirty="0"/>
              <a:t>Carl Moyer Year 27 award $348,665</a:t>
            </a:r>
          </a:p>
          <a:p>
            <a:pPr eaLnBrk="1" hangingPunct="1">
              <a:lnSpc>
                <a:spcPct val="90000"/>
              </a:lnSpc>
              <a:buFont typeface="Arial" panose="020B0604020202020204" pitchFamily="34" charset="0"/>
              <a:buChar char="•"/>
            </a:pPr>
            <a:r>
              <a:rPr lang="en-US" altLang="en-US" sz="1600" b="1" dirty="0">
                <a:cs typeface="Calibri"/>
              </a:rPr>
              <a:t>FARMER Year 6 funding available approximately $100,000 </a:t>
            </a:r>
          </a:p>
          <a:p>
            <a:pPr eaLnBrk="1" hangingPunct="1">
              <a:lnSpc>
                <a:spcPct val="90000"/>
              </a:lnSpc>
              <a:buFont typeface="Arial" panose="020B0604020202020204" pitchFamily="34" charset="0"/>
              <a:buChar char="•"/>
            </a:pPr>
            <a:r>
              <a:rPr lang="en-US" altLang="en-US" sz="1600" b="1" dirty="0"/>
              <a:t>Award amounts are based on % of cost, not by horsepower</a:t>
            </a:r>
            <a:endParaRPr lang="en-US" altLang="en-US" sz="1600" b="1" dirty="0">
              <a:cs typeface="Calibri"/>
            </a:endParaRPr>
          </a:p>
          <a:p>
            <a:pPr marL="604520" lvl="1" indent="-342900" eaLnBrk="1" hangingPunct="1">
              <a:lnSpc>
                <a:spcPct val="90000"/>
              </a:lnSpc>
              <a:buFont typeface="Arial" panose="020B0604020202020204" pitchFamily="34" charset="0"/>
              <a:buChar char="•"/>
            </a:pPr>
            <a:r>
              <a:rPr lang="en-US" altLang="en-US" b="1" dirty="0"/>
              <a:t>Example: Repower with Tier 4 engine up to 85%; Off-Road Equipment Replacement up to 65%</a:t>
            </a:r>
            <a:endParaRPr lang="en-US" altLang="en-US" b="1" dirty="0">
              <a:cs typeface="Calibri"/>
            </a:endParaRPr>
          </a:p>
          <a:p>
            <a:pPr eaLnBrk="1" hangingPunct="1">
              <a:lnSpc>
                <a:spcPct val="90000"/>
              </a:lnSpc>
              <a:buFont typeface="Arial" panose="020B0604020202020204" pitchFamily="34" charset="0"/>
              <a:buChar char="•"/>
            </a:pPr>
            <a:r>
              <a:rPr lang="en-US" sz="1600" b="1" dirty="0">
                <a:ea typeface="+mn-lt"/>
                <a:cs typeface="+mn-lt"/>
              </a:rPr>
              <a:t>Maximum funding is $200,000</a:t>
            </a:r>
          </a:p>
          <a:p>
            <a:pPr>
              <a:lnSpc>
                <a:spcPct val="90000"/>
              </a:lnSpc>
              <a:buFont typeface="Arial" panose="020B0604020202020204" pitchFamily="34" charset="0"/>
              <a:buChar char="•"/>
            </a:pPr>
            <a:r>
              <a:rPr lang="en-US" sz="1600" b="1" dirty="0">
                <a:ea typeface="+mn-lt"/>
                <a:cs typeface="+mn-lt"/>
              </a:rPr>
              <a:t>Eligible for funding: engines/equipment, installation for eligible hardware, transport costs </a:t>
            </a:r>
            <a:endParaRPr lang="en-US" sz="1600" b="1" dirty="0"/>
          </a:p>
          <a:p>
            <a:pPr>
              <a:lnSpc>
                <a:spcPct val="90000"/>
              </a:lnSpc>
              <a:buFont typeface="Arial" panose="020B0604020202020204" pitchFamily="34" charset="0"/>
              <a:buChar char="•"/>
            </a:pPr>
            <a:r>
              <a:rPr lang="en-US" sz="1600" b="1" dirty="0">
                <a:ea typeface="+mn-lt"/>
                <a:cs typeface="+mn-lt"/>
              </a:rPr>
              <a:t>Ineligible for funding: taxes, extended warranty, maintenance</a:t>
            </a:r>
            <a:endParaRPr lang="en-US" altLang="en-US" sz="1600" b="1" dirty="0">
              <a:ea typeface="+mn-lt"/>
              <a:cs typeface="+mn-lt"/>
            </a:endParaRPr>
          </a:p>
          <a:p>
            <a:pPr>
              <a:lnSpc>
                <a:spcPct val="90000"/>
              </a:lnSpc>
              <a:buFont typeface="Arial" panose="020B0604020202020204" pitchFamily="34" charset="0"/>
              <a:buChar char="•"/>
            </a:pPr>
            <a:r>
              <a:rPr lang="en-US" altLang="en-US" sz="1600" b="1" dirty="0"/>
              <a:t>New engines/equipment purchased must match application; shop around prior to submitting Application</a:t>
            </a:r>
          </a:p>
          <a:p>
            <a:pPr>
              <a:lnSpc>
                <a:spcPct val="90000"/>
              </a:lnSpc>
              <a:buFont typeface="Arial" panose="020B0604020202020204" pitchFamily="34" charset="0"/>
              <a:buChar char="•"/>
            </a:pPr>
            <a:r>
              <a:rPr lang="en-US" altLang="en-US" sz="1600" b="1" dirty="0"/>
              <a:t>Equipment change requests will only be allowed if the original equipment is no longer manufactured, if the dealer closed, or some other factor out of the applicant’s control</a:t>
            </a:r>
          </a:p>
          <a:p>
            <a:pPr>
              <a:lnSpc>
                <a:spcPct val="90000"/>
              </a:lnSpc>
              <a:buFont typeface="Arial" panose="020B0604020202020204" pitchFamily="34" charset="0"/>
              <a:buChar char="•"/>
            </a:pPr>
            <a:endParaRPr lang="en-US" altLang="en-US" sz="1900" b="1" dirty="0">
              <a:cs typeface="Calibri"/>
            </a:endParaRPr>
          </a:p>
          <a:p>
            <a:pPr eaLnBrk="1" hangingPunct="1">
              <a:lnSpc>
                <a:spcPct val="90000"/>
              </a:lnSpc>
            </a:pPr>
            <a:endParaRPr lang="en-US" sz="1500" dirty="0">
              <a:cs typeface="Calibri"/>
            </a:endParaRPr>
          </a:p>
          <a:p>
            <a:pPr eaLnBrk="1" hangingPunct="1">
              <a:lnSpc>
                <a:spcPct val="90000"/>
              </a:lnSpc>
            </a:pPr>
            <a:endParaRPr lang="en-US" altLang="en-US" sz="1500" dirty="0"/>
          </a:p>
          <a:p>
            <a:pPr eaLnBrk="1" hangingPunct="1">
              <a:lnSpc>
                <a:spcPct val="90000"/>
              </a:lnSpc>
            </a:pPr>
            <a:endParaRPr lang="en-US" alt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09995" y="757907"/>
            <a:ext cx="7524003" cy="970450"/>
          </a:xfrm>
        </p:spPr>
        <p:txBody>
          <a:bodyPr/>
          <a:lstStyle/>
          <a:p>
            <a:pPr eaLnBrk="1" hangingPunct="1"/>
            <a:r>
              <a:rPr lang="en-US" altLang="en-US" sz="3600" dirty="0"/>
              <a:t>Project Selection</a:t>
            </a:r>
          </a:p>
        </p:txBody>
      </p:sp>
      <p:sp>
        <p:nvSpPr>
          <p:cNvPr id="3" name="Content Placeholder 2"/>
          <p:cNvSpPr>
            <a:spLocks noGrp="1"/>
          </p:cNvSpPr>
          <p:nvPr>
            <p:ph idx="1"/>
          </p:nvPr>
        </p:nvSpPr>
        <p:spPr>
          <a:xfrm>
            <a:off x="457197" y="1657335"/>
            <a:ext cx="8229600" cy="5181600"/>
          </a:xfrm>
        </p:spPr>
        <p:txBody>
          <a:bodyPr>
            <a:noAutofit/>
          </a:bodyPr>
          <a:lstStyle/>
          <a:p>
            <a:pPr eaLnBrk="1" fontAlgn="auto" hangingPunct="1">
              <a:spcAft>
                <a:spcPts val="0"/>
              </a:spcAft>
              <a:buFont typeface="Arial" panose="020B0604020202020204" pitchFamily="34" charset="0"/>
              <a:buChar char="•"/>
              <a:defRPr/>
            </a:pPr>
            <a:r>
              <a:rPr lang="en-US" b="1" dirty="0"/>
              <a:t>Only one application per person/business/entity/farm</a:t>
            </a:r>
          </a:p>
          <a:p>
            <a:pPr eaLnBrk="1" fontAlgn="auto" hangingPunct="1">
              <a:spcAft>
                <a:spcPts val="0"/>
              </a:spcAft>
              <a:buFont typeface="Arial" panose="020B0604020202020204" pitchFamily="34" charset="0"/>
              <a:buChar char="•"/>
              <a:defRPr/>
            </a:pPr>
            <a:r>
              <a:rPr lang="en-US" b="1" dirty="0"/>
              <a:t>Applications will be reviewed for completeness; completeness notification mailed or emailed</a:t>
            </a:r>
          </a:p>
          <a:p>
            <a:pPr eaLnBrk="1" fontAlgn="auto" hangingPunct="1">
              <a:spcAft>
                <a:spcPts val="0"/>
              </a:spcAft>
              <a:buFont typeface="Arial" panose="020B0604020202020204" pitchFamily="34" charset="0"/>
              <a:buChar char="•"/>
              <a:defRPr/>
            </a:pPr>
            <a:r>
              <a:rPr lang="en-US" b="1" dirty="0"/>
              <a:t>All complete Applications received by 5:00 pm on Monday March 24, 2025, will be entered into random draw</a:t>
            </a:r>
          </a:p>
          <a:p>
            <a:pPr marL="617538" lvl="1" indent="-342900" eaLnBrk="1" fontAlgn="auto" hangingPunct="1">
              <a:spcAft>
                <a:spcPts val="0"/>
              </a:spcAft>
              <a:buFont typeface="Arial" panose="020B0604020202020204" pitchFamily="34" charset="0"/>
              <a:buChar char="•"/>
              <a:defRPr/>
            </a:pPr>
            <a:r>
              <a:rPr lang="en-US" sz="1800" b="1" dirty="0"/>
              <a:t>Incomplete Applications will not be entered into draw</a:t>
            </a:r>
          </a:p>
          <a:p>
            <a:pPr eaLnBrk="1" fontAlgn="auto" hangingPunct="1">
              <a:spcAft>
                <a:spcPts val="0"/>
              </a:spcAft>
              <a:buFont typeface="Arial" panose="020B0604020202020204" pitchFamily="34" charset="0"/>
              <a:buChar char="•"/>
              <a:defRPr/>
            </a:pPr>
            <a:r>
              <a:rPr lang="en-US" b="1" dirty="0"/>
              <a:t>If selected by random draw, project will be evaluated for cost-effectiveness and eligibility</a:t>
            </a:r>
          </a:p>
          <a:p>
            <a:pPr eaLnBrk="1" fontAlgn="auto" hangingPunct="1">
              <a:spcAft>
                <a:spcPts val="0"/>
              </a:spcAft>
              <a:buFont typeface="Arial" panose="020B0604020202020204" pitchFamily="34" charset="0"/>
              <a:buChar char="•"/>
              <a:defRPr/>
            </a:pPr>
            <a:r>
              <a:rPr lang="en-US" b="1" dirty="0"/>
              <a:t>Tier 2 to Tier 4 replacement projects will be entered into random draw after Tier 0 to Tier 4 replacement projects, Tier 1 tier to tier 4 replacement projects, ZE UTV replacement projects, and repower projects are funded</a:t>
            </a:r>
          </a:p>
          <a:p>
            <a:pPr marL="274320" indent="-274320" eaLnBrk="1" fontAlgn="auto" hangingPunct="1">
              <a:spcAft>
                <a:spcPts val="0"/>
              </a:spcAft>
              <a:buFont typeface="Wingdings 3"/>
              <a:buChar char=""/>
              <a:defRPr/>
            </a:pP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600" dirty="0"/>
              <a:t>Determining</a:t>
            </a:r>
            <a:r>
              <a:rPr lang="en-US" altLang="en-US" dirty="0"/>
              <a:t> </a:t>
            </a:r>
            <a:r>
              <a:rPr lang="en-US" altLang="en-US" sz="3600" dirty="0"/>
              <a:t>Cost-Effectiveness</a:t>
            </a:r>
            <a:endParaRPr lang="en-US" altLang="en-US" dirty="0"/>
          </a:p>
        </p:txBody>
      </p:sp>
      <p:sp>
        <p:nvSpPr>
          <p:cNvPr id="17411" name="Content Placeholder 2"/>
          <p:cNvSpPr>
            <a:spLocks noGrp="1"/>
          </p:cNvSpPr>
          <p:nvPr>
            <p:ph idx="1"/>
          </p:nvPr>
        </p:nvSpPr>
        <p:spPr>
          <a:xfrm>
            <a:off x="115410" y="1997483"/>
            <a:ext cx="8913179" cy="4643014"/>
          </a:xfrm>
        </p:spPr>
        <p:txBody>
          <a:bodyPr>
            <a:normAutofit fontScale="92500" lnSpcReduction="10000"/>
          </a:bodyPr>
          <a:lstStyle/>
          <a:p>
            <a:pPr eaLnBrk="1" fontAlgn="auto" hangingPunct="1">
              <a:spcAft>
                <a:spcPts val="0"/>
              </a:spcAft>
              <a:buFont typeface="Arial" panose="020B0604020202020204" pitchFamily="34" charset="0"/>
              <a:buChar char="•"/>
              <a:defRPr/>
            </a:pPr>
            <a:r>
              <a:rPr lang="en-US" sz="1700" b="1" dirty="0"/>
              <a:t>The most C/E project achieves the largest emission reductions for the least amount of funding</a:t>
            </a:r>
          </a:p>
          <a:p>
            <a:pPr eaLnBrk="1" fontAlgn="auto" hangingPunct="1">
              <a:spcAft>
                <a:spcPts val="0"/>
              </a:spcAft>
              <a:buFont typeface="Arial" panose="020B0604020202020204" pitchFamily="34" charset="0"/>
              <a:buChar char="•"/>
              <a:defRPr/>
            </a:pPr>
            <a:r>
              <a:rPr lang="en-US" altLang="en-US" sz="1700" b="1" dirty="0"/>
              <a:t>Factors</a:t>
            </a:r>
            <a:r>
              <a:rPr lang="en-US" altLang="en-US" b="1" dirty="0"/>
              <a:t> </a:t>
            </a:r>
            <a:r>
              <a:rPr lang="en-US" altLang="en-US" sz="1700" b="1" dirty="0"/>
              <a:t>involved</a:t>
            </a:r>
            <a:r>
              <a:rPr lang="en-US" altLang="en-US" b="1" dirty="0"/>
              <a:t> </a:t>
            </a:r>
            <a:r>
              <a:rPr lang="en-US" altLang="en-US" sz="1700" b="1" dirty="0"/>
              <a:t>in</a:t>
            </a:r>
            <a:r>
              <a:rPr lang="en-US" altLang="en-US" b="1" dirty="0"/>
              <a:t> </a:t>
            </a:r>
            <a:r>
              <a:rPr lang="en-US" altLang="en-US" sz="1700" b="1" dirty="0"/>
              <a:t>C/E calculation: </a:t>
            </a:r>
            <a:endParaRPr lang="en-US" altLang="en-US" b="1" dirty="0"/>
          </a:p>
          <a:p>
            <a:pPr marL="457200" lvl="1" indent="0">
              <a:spcAft>
                <a:spcPts val="0"/>
              </a:spcAft>
              <a:buNone/>
              <a:defRPr/>
            </a:pPr>
            <a:r>
              <a:rPr lang="en-US" altLang="en-US" b="1" dirty="0"/>
              <a:t>Emissions of old engine			Number of years under contract (project life)</a:t>
            </a:r>
          </a:p>
          <a:p>
            <a:pPr marL="457200" lvl="1" indent="0">
              <a:spcAft>
                <a:spcPts val="0"/>
              </a:spcAft>
              <a:buNone/>
              <a:defRPr/>
            </a:pPr>
            <a:r>
              <a:rPr lang="en-US" altLang="en-US" b="1" dirty="0"/>
              <a:t>Emissions of new engine			Cost of new engine/equipment</a:t>
            </a:r>
          </a:p>
          <a:p>
            <a:pPr marL="457200" lvl="1" indent="0">
              <a:spcAft>
                <a:spcPts val="0"/>
              </a:spcAft>
              <a:buNone/>
              <a:defRPr/>
            </a:pPr>
            <a:r>
              <a:rPr lang="en-US" altLang="en-US" b="1" dirty="0"/>
              <a:t>Hours per year engine is operated</a:t>
            </a:r>
          </a:p>
          <a:p>
            <a:pPr>
              <a:spcAft>
                <a:spcPts val="0"/>
              </a:spcAft>
              <a:buFont typeface="Arial" panose="020B0604020202020204" pitchFamily="34" charset="0"/>
              <a:buChar char="•"/>
              <a:defRPr/>
            </a:pPr>
            <a:endParaRPr lang="en-US" altLang="en-US" sz="1600" b="1" dirty="0"/>
          </a:p>
          <a:p>
            <a:pPr>
              <a:spcAft>
                <a:spcPts val="0"/>
              </a:spcAft>
              <a:buFont typeface="Arial" panose="020B0604020202020204" pitchFamily="34" charset="0"/>
              <a:buChar char="•"/>
              <a:defRPr/>
            </a:pPr>
            <a:r>
              <a:rPr lang="en-US" altLang="en-US" sz="1600" b="1" dirty="0"/>
              <a:t>Cost-Effectiveness ($/ton) = 				grant amount ($) x CRF</a:t>
            </a:r>
          </a:p>
          <a:p>
            <a:pPr marL="0" indent="0">
              <a:spcAft>
                <a:spcPts val="0"/>
              </a:spcAft>
              <a:buNone/>
              <a:defRPr/>
            </a:pPr>
            <a:r>
              <a:rPr lang="en-US" altLang="en-US" sz="1600" b="1" dirty="0"/>
              <a:t>								annual weighted surplus emission reductions </a:t>
            </a:r>
          </a:p>
          <a:p>
            <a:pPr>
              <a:spcBef>
                <a:spcPts val="0"/>
              </a:spcBef>
              <a:spcAft>
                <a:spcPts val="0"/>
              </a:spcAft>
              <a:buFont typeface="Arial" panose="020B0604020202020204" pitchFamily="34" charset="0"/>
              <a:buChar char="•"/>
            </a:pPr>
            <a:endParaRPr lang="en-US" altLang="en-US" sz="1200" b="1" dirty="0"/>
          </a:p>
          <a:p>
            <a:pPr lvl="1">
              <a:spcBef>
                <a:spcPts val="0"/>
              </a:spcBef>
              <a:spcAft>
                <a:spcPts val="0"/>
              </a:spcAft>
              <a:buFont typeface="Arial" panose="020B0604020202020204" pitchFamily="34" charset="0"/>
              <a:buChar char="•"/>
            </a:pPr>
            <a:r>
              <a:rPr lang="en-US" altLang="en-US" b="1" dirty="0"/>
              <a:t>CRF: Capital recovery factor</a:t>
            </a:r>
          </a:p>
          <a:p>
            <a:pPr lvl="1">
              <a:buFont typeface="Arial" panose="020B0604020202020204" pitchFamily="34" charset="0"/>
              <a:buChar char="•"/>
            </a:pPr>
            <a:r>
              <a:rPr lang="en-US" altLang="en-US" b="1" dirty="0"/>
              <a:t>Annual Weighted Surplus Emission Reductions (tons/</a:t>
            </a:r>
            <a:r>
              <a:rPr lang="en-US" altLang="en-US" b="1" dirty="0" err="1"/>
              <a:t>Yr</a:t>
            </a:r>
            <a:r>
              <a:rPr lang="en-US" altLang="en-US" b="1" dirty="0"/>
              <a:t>) = NOx Reductions + ROG Reductions + (20 x PM reductions)</a:t>
            </a:r>
          </a:p>
          <a:p>
            <a:pPr>
              <a:buFont typeface="Arial" panose="020B0604020202020204" pitchFamily="34" charset="0"/>
              <a:buChar char="•"/>
            </a:pPr>
            <a:r>
              <a:rPr lang="en-US" altLang="en-US" sz="1700" b="1" dirty="0"/>
              <a:t>Weighted surplus emission reductions include deterioration products and adjustment factors</a:t>
            </a:r>
          </a:p>
          <a:p>
            <a:pPr>
              <a:buFont typeface="Arial" panose="020B0604020202020204" pitchFamily="34" charset="0"/>
              <a:buChar char="•"/>
            </a:pPr>
            <a:r>
              <a:rPr lang="en-US" altLang="en-US" sz="1700" b="1" dirty="0"/>
              <a:t>Cost-Effectiveness will be calculated by District; Detailed instructions are in Carl Moyer Guidelines </a:t>
            </a:r>
            <a:r>
              <a:rPr lang="en-US" altLang="en-US" sz="1700" u="sng" dirty="0">
                <a:solidFill>
                  <a:schemeClr val="accent1"/>
                </a:solidFill>
              </a:rPr>
              <a:t>http://www.arb.ca.gov/msprog/moyer/guidelines/current.htm </a:t>
            </a:r>
          </a:p>
        </p:txBody>
      </p:sp>
      <p:cxnSp>
        <p:nvCxnSpPr>
          <p:cNvPr id="5" name="Straight Connector 4">
            <a:extLst>
              <a:ext uri="{FF2B5EF4-FFF2-40B4-BE49-F238E27FC236}">
                <a16:creationId xmlns:a16="http://schemas.microsoft.com/office/drawing/2014/main" id="{24584BA8-1E61-3A74-03EF-4701BA3A0576}"/>
              </a:ext>
            </a:extLst>
          </p:cNvPr>
          <p:cNvCxnSpPr/>
          <p:nvPr/>
        </p:nvCxnSpPr>
        <p:spPr>
          <a:xfrm>
            <a:off x="3684232" y="4236868"/>
            <a:ext cx="4525480" cy="0"/>
          </a:xfrm>
          <a:prstGeom prst="line">
            <a:avLst/>
          </a:prstGeom>
          <a:ln w="28575"/>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607500" y="802296"/>
            <a:ext cx="7928998" cy="970450"/>
          </a:xfrm>
        </p:spPr>
        <p:txBody>
          <a:bodyPr>
            <a:normAutofit/>
          </a:bodyPr>
          <a:lstStyle/>
          <a:p>
            <a:pPr eaLnBrk="1" hangingPunct="1"/>
            <a:r>
              <a:rPr lang="en-US" altLang="en-US" dirty="0"/>
              <a:t>Program </a:t>
            </a:r>
            <a:r>
              <a:rPr lang="en-US" altLang="en-US" sz="3600" dirty="0"/>
              <a:t>Timeline and Process</a:t>
            </a:r>
            <a:endParaRPr lang="en-US" altLang="en-US" dirty="0"/>
          </a:p>
        </p:txBody>
      </p:sp>
      <p:graphicFrame>
        <p:nvGraphicFramePr>
          <p:cNvPr id="18443" name="Content Placeholder 2">
            <a:extLst>
              <a:ext uri="{FF2B5EF4-FFF2-40B4-BE49-F238E27FC236}">
                <a16:creationId xmlns:a16="http://schemas.microsoft.com/office/drawing/2014/main" id="{9A194452-EA34-DE3E-6FF5-1029EDAD1C73}"/>
              </a:ext>
            </a:extLst>
          </p:cNvPr>
          <p:cNvGraphicFramePr>
            <a:graphicFrameLocks noGrp="1"/>
          </p:cNvGraphicFramePr>
          <p:nvPr>
            <p:ph idx="1"/>
            <p:extLst>
              <p:ext uri="{D42A27DB-BD31-4B8C-83A1-F6EECF244321}">
                <p14:modId xmlns:p14="http://schemas.microsoft.com/office/powerpoint/2010/main" val="2559017592"/>
              </p:ext>
            </p:extLst>
          </p:nvPr>
        </p:nvGraphicFramePr>
        <p:xfrm>
          <a:off x="607500" y="2343703"/>
          <a:ext cx="7922137" cy="4136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09995" y="794727"/>
            <a:ext cx="7524003" cy="970450"/>
          </a:xfrm>
        </p:spPr>
        <p:txBody>
          <a:bodyPr/>
          <a:lstStyle/>
          <a:p>
            <a:pPr eaLnBrk="1" hangingPunct="1"/>
            <a:r>
              <a:rPr lang="en-US" altLang="en-US" dirty="0"/>
              <a:t>Timeline </a:t>
            </a:r>
            <a:r>
              <a:rPr lang="en-US" altLang="en-US" sz="3600" dirty="0"/>
              <a:t>Continued</a:t>
            </a:r>
            <a:endParaRPr lang="en-US" altLang="en-US" dirty="0"/>
          </a:p>
        </p:txBody>
      </p:sp>
      <p:sp>
        <p:nvSpPr>
          <p:cNvPr id="3" name="Content Placeholder 2"/>
          <p:cNvSpPr>
            <a:spLocks noGrp="1"/>
          </p:cNvSpPr>
          <p:nvPr>
            <p:ph idx="1"/>
          </p:nvPr>
        </p:nvSpPr>
        <p:spPr>
          <a:xfrm>
            <a:off x="457197" y="1525479"/>
            <a:ext cx="8229600" cy="5181600"/>
          </a:xfrm>
        </p:spPr>
        <p:txBody>
          <a:bodyPr>
            <a:noAutofit/>
          </a:bodyPr>
          <a:lstStyle/>
          <a:p>
            <a:pPr eaLnBrk="1" fontAlgn="auto" hangingPunct="1">
              <a:spcAft>
                <a:spcPts val="0"/>
              </a:spcAft>
              <a:buFont typeface="Arial" panose="020B0604020202020204" pitchFamily="34" charset="0"/>
              <a:buChar char="•"/>
              <a:defRPr/>
            </a:pPr>
            <a:r>
              <a:rPr lang="en-US" sz="2000" dirty="0"/>
              <a:t>Schedule post-inspection (should be within 180 days of Agreement signing for replacement/repowers and one year for electric motors)</a:t>
            </a:r>
          </a:p>
          <a:p>
            <a:pPr eaLnBrk="1" fontAlgn="auto" hangingPunct="1">
              <a:spcAft>
                <a:spcPts val="0"/>
              </a:spcAft>
              <a:buFont typeface="Arial" panose="020B0604020202020204" pitchFamily="34" charset="0"/>
              <a:buChar char="•"/>
              <a:defRPr/>
            </a:pPr>
            <a:r>
              <a:rPr lang="en-US" sz="2000" dirty="0"/>
              <a:t>Destroy old engine/equipment</a:t>
            </a:r>
          </a:p>
          <a:p>
            <a:pPr eaLnBrk="1" fontAlgn="auto" hangingPunct="1">
              <a:spcAft>
                <a:spcPts val="0"/>
              </a:spcAft>
              <a:buFont typeface="Arial" panose="020B0604020202020204" pitchFamily="34" charset="0"/>
              <a:buChar char="•"/>
              <a:defRPr/>
            </a:pPr>
            <a:r>
              <a:rPr lang="en-US" sz="2000" dirty="0"/>
              <a:t>Submit W-9 tax form and invoices</a:t>
            </a:r>
          </a:p>
          <a:p>
            <a:pPr eaLnBrk="1" fontAlgn="auto" hangingPunct="1">
              <a:spcAft>
                <a:spcPts val="0"/>
              </a:spcAft>
              <a:buFont typeface="Arial" panose="020B0604020202020204" pitchFamily="34" charset="0"/>
              <a:buChar char="•"/>
              <a:defRPr/>
            </a:pPr>
            <a:r>
              <a:rPr lang="en-US" sz="2000" dirty="0"/>
              <a:t>Payment will be issued to Participant</a:t>
            </a:r>
          </a:p>
          <a:p>
            <a:pPr eaLnBrk="1" fontAlgn="auto" hangingPunct="1">
              <a:spcAft>
                <a:spcPts val="0"/>
              </a:spcAft>
              <a:buFont typeface="Arial" panose="020B0604020202020204" pitchFamily="34" charset="0"/>
              <a:buChar char="•"/>
              <a:defRPr/>
            </a:pPr>
            <a:r>
              <a:rPr lang="en-US" sz="2000" dirty="0"/>
              <a:t>1099 issued for year payment was received</a:t>
            </a:r>
          </a:p>
          <a:p>
            <a:pPr eaLnBrk="1" fontAlgn="auto" hangingPunct="1">
              <a:spcAft>
                <a:spcPts val="0"/>
              </a:spcAft>
              <a:buFont typeface="Arial" panose="020B0604020202020204" pitchFamily="34" charset="0"/>
              <a:buChar char="•"/>
              <a:defRPr/>
            </a:pPr>
            <a:r>
              <a:rPr lang="en-US" sz="2000" dirty="0"/>
              <a:t>First annual report mailed out year after project completion, and then every year throughout life of project (1 to 10 years)</a:t>
            </a:r>
          </a:p>
          <a:p>
            <a:pPr eaLnBrk="1" fontAlgn="auto" hangingPunct="1">
              <a:spcAft>
                <a:spcPts val="0"/>
              </a:spcAft>
              <a:buFont typeface="Arial" panose="020B0604020202020204" pitchFamily="34" charset="0"/>
              <a:buChar char="•"/>
              <a:defRPr/>
            </a:pPr>
            <a:r>
              <a:rPr lang="en-US" sz="2000" dirty="0"/>
              <a:t>Own/operate engine/equipment per Agreement throughout life of project (1 to 10 years)</a:t>
            </a:r>
          </a:p>
        </p:txBody>
      </p:sp>
    </p:spTree>
    <p:extLst>
      <p:ext uri="{BB962C8B-B14F-4D97-AF65-F5344CB8AC3E}">
        <p14:creationId xmlns:p14="http://schemas.microsoft.com/office/powerpoint/2010/main" val="129664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A563-CCBB-5A21-99F3-94C466F617B6}"/>
              </a:ext>
            </a:extLst>
          </p:cNvPr>
          <p:cNvSpPr>
            <a:spLocks noGrp="1"/>
          </p:cNvSpPr>
          <p:nvPr>
            <p:ph type="title"/>
          </p:nvPr>
        </p:nvSpPr>
        <p:spPr/>
        <p:txBody>
          <a:bodyPr/>
          <a:lstStyle/>
          <a:p>
            <a:r>
              <a:rPr lang="en-US" dirty="0"/>
              <a:t>Terms of the Agreement</a:t>
            </a:r>
          </a:p>
        </p:txBody>
      </p:sp>
      <p:sp>
        <p:nvSpPr>
          <p:cNvPr id="3" name="Content Placeholder 2">
            <a:extLst>
              <a:ext uri="{FF2B5EF4-FFF2-40B4-BE49-F238E27FC236}">
                <a16:creationId xmlns:a16="http://schemas.microsoft.com/office/drawing/2014/main" id="{24F504DC-D3CD-5A66-87D1-7C1623313499}"/>
              </a:ext>
            </a:extLst>
          </p:cNvPr>
          <p:cNvSpPr>
            <a:spLocks noGrp="1"/>
          </p:cNvSpPr>
          <p:nvPr>
            <p:ph idx="1"/>
          </p:nvPr>
        </p:nvSpPr>
        <p:spPr>
          <a:xfrm>
            <a:off x="809997" y="2222286"/>
            <a:ext cx="7524003" cy="4188525"/>
          </a:xfrm>
        </p:spPr>
        <p:txBody>
          <a:bodyPr>
            <a:normAutofit/>
          </a:bodyPr>
          <a:lstStyle/>
          <a:p>
            <a:r>
              <a:rPr lang="en-US" dirty="0"/>
              <a:t>At minimum, applicant is committing to owning and operating the  equipment in Yuba and Sutter counties for a number of years</a:t>
            </a:r>
          </a:p>
          <a:p>
            <a:r>
              <a:rPr lang="en-US" dirty="0"/>
              <a:t>May also have a minimum usage requirement</a:t>
            </a:r>
          </a:p>
          <a:p>
            <a:r>
              <a:rPr lang="en-US" dirty="0"/>
              <a:t>Must submit annual report</a:t>
            </a:r>
          </a:p>
          <a:p>
            <a:r>
              <a:rPr lang="en-US" dirty="0"/>
              <a:t>Subject to audit by District and State</a:t>
            </a:r>
          </a:p>
          <a:p>
            <a:r>
              <a:rPr lang="en-US" dirty="0"/>
              <a:t>If applicant sells equipment without obtaining District approval or fails to achieve minimum usage by the end of the contract a portion of the grant must be repaid</a:t>
            </a:r>
          </a:p>
          <a:p>
            <a:r>
              <a:rPr lang="en-US" dirty="0"/>
              <a:t>If applicant fails to report annually, fails to respond to audit notice, or other action that District deems subject to termination, the entire grant must be repaid</a:t>
            </a:r>
          </a:p>
        </p:txBody>
      </p:sp>
    </p:spTree>
    <p:extLst>
      <p:ext uri="{BB962C8B-B14F-4D97-AF65-F5344CB8AC3E}">
        <p14:creationId xmlns:p14="http://schemas.microsoft.com/office/powerpoint/2010/main" val="372798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09998" y="733975"/>
            <a:ext cx="7524003" cy="970450"/>
          </a:xfrm>
        </p:spPr>
        <p:txBody>
          <a:bodyPr/>
          <a:lstStyle/>
          <a:p>
            <a:pPr eaLnBrk="1" hangingPunct="1"/>
            <a:r>
              <a:rPr lang="en-US" altLang="en-US" sz="3600" dirty="0"/>
              <a:t>Destruction of Old Engines/Equipment</a:t>
            </a:r>
          </a:p>
        </p:txBody>
      </p:sp>
      <p:sp>
        <p:nvSpPr>
          <p:cNvPr id="3" name="Content Placeholder 2"/>
          <p:cNvSpPr>
            <a:spLocks noGrp="1"/>
          </p:cNvSpPr>
          <p:nvPr>
            <p:ph idx="1"/>
          </p:nvPr>
        </p:nvSpPr>
        <p:spPr>
          <a:xfrm>
            <a:off x="457199" y="2121761"/>
            <a:ext cx="8229600" cy="4079342"/>
          </a:xfrm>
        </p:spPr>
        <p:txBody>
          <a:bodyPr>
            <a:normAutofit lnSpcReduction="10000"/>
          </a:bodyPr>
          <a:lstStyle/>
          <a:p>
            <a:pPr>
              <a:buFont typeface="Arial" panose="020B0604020202020204" pitchFamily="34" charset="0"/>
              <a:buChar char="•"/>
            </a:pPr>
            <a:r>
              <a:rPr lang="en-US" sz="2000" dirty="0">
                <a:solidFill>
                  <a:schemeClr val="tx1"/>
                </a:solidFill>
              </a:rPr>
              <a:t>Repower projects must destroy old engine</a:t>
            </a:r>
          </a:p>
          <a:p>
            <a:pPr>
              <a:buFont typeface="Arial" panose="020B0604020202020204" pitchFamily="34" charset="0"/>
              <a:buChar char="•"/>
            </a:pPr>
            <a:r>
              <a:rPr lang="en-US" sz="2000" dirty="0">
                <a:solidFill>
                  <a:schemeClr val="tx1"/>
                </a:solidFill>
              </a:rPr>
              <a:t>Equipment replacement projects must destroy entire equipment</a:t>
            </a:r>
          </a:p>
          <a:p>
            <a:pPr>
              <a:buFont typeface="Arial" panose="020B0604020202020204" pitchFamily="34" charset="0"/>
              <a:buChar char="•"/>
            </a:pPr>
            <a:r>
              <a:rPr lang="en-US" sz="2000" dirty="0">
                <a:solidFill>
                  <a:schemeClr val="tx1"/>
                </a:solidFill>
              </a:rPr>
              <a:t>Existing equipment must be delivered to an approved salvage yard within </a:t>
            </a:r>
            <a:r>
              <a:rPr lang="en-US" sz="2000" dirty="0"/>
              <a:t>60</a:t>
            </a:r>
            <a:r>
              <a:rPr lang="en-US" sz="2000" dirty="0">
                <a:solidFill>
                  <a:schemeClr val="tx1"/>
                </a:solidFill>
              </a:rPr>
              <a:t> days of receipt of new equipment (UPDATE) </a:t>
            </a:r>
          </a:p>
          <a:p>
            <a:pPr>
              <a:buFont typeface="Arial" panose="020B0604020202020204" pitchFamily="34" charset="0"/>
              <a:buChar char="•"/>
            </a:pPr>
            <a:r>
              <a:rPr lang="en-US" sz="2000" dirty="0"/>
              <a:t>Existing equipment can be destroyed after signing the contract and before receiving new equipment</a:t>
            </a:r>
          </a:p>
          <a:p>
            <a:pPr>
              <a:buFont typeface="Arial" panose="020B0604020202020204" pitchFamily="34" charset="0"/>
              <a:buChar char="•"/>
            </a:pPr>
            <a:r>
              <a:rPr lang="en-US" sz="2000" dirty="0">
                <a:solidFill>
                  <a:schemeClr val="tx1"/>
                </a:solidFill>
              </a:rPr>
              <a:t>Salvage Certification Form will be mailed for replacement projects; bring with the equipment to the salvage yard</a:t>
            </a:r>
          </a:p>
          <a:p>
            <a:pPr>
              <a:buFont typeface="Arial" panose="020B0604020202020204" pitchFamily="34" charset="0"/>
              <a:buChar char="•"/>
            </a:pPr>
            <a:r>
              <a:rPr lang="en-US" sz="2000" dirty="0">
                <a:solidFill>
                  <a:schemeClr val="tx1"/>
                </a:solidFill>
              </a:rPr>
              <a:t>List o</a:t>
            </a:r>
            <a:r>
              <a:rPr lang="en-US" sz="2000" dirty="0"/>
              <a:t>f participating salvage yards will be mailed with Salvage Certification Form</a:t>
            </a:r>
            <a:endParaRPr lang="en-US" sz="20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6" y="723995"/>
            <a:ext cx="7524003" cy="970450"/>
          </a:xfrm>
        </p:spPr>
        <p:txBody>
          <a:bodyPr>
            <a:noAutofit/>
          </a:bodyPr>
          <a:lstStyle/>
          <a:p>
            <a:pPr lvl="1" algn="l" defTabSz="457200" rtl="0" fontAlgn="auto">
              <a:spcBef>
                <a:spcPct val="0"/>
              </a:spcBef>
              <a:spcAft>
                <a:spcPts val="0"/>
              </a:spcAft>
              <a:defRPr/>
            </a:pPr>
            <a:r>
              <a:rPr lang="en-US" sz="3600" b="1" kern="1200" dirty="0">
                <a:solidFill>
                  <a:srgbClr val="FEFEFE"/>
                </a:solidFill>
                <a:latin typeface="+mj-lt"/>
                <a:ea typeface="+mj-ea"/>
              </a:rPr>
              <a:t>Invoice &amp; Financing Documentation</a:t>
            </a:r>
          </a:p>
        </p:txBody>
      </p:sp>
      <p:sp>
        <p:nvSpPr>
          <p:cNvPr id="34819" name="Content Placeholder 2"/>
          <p:cNvSpPr>
            <a:spLocks noGrp="1"/>
          </p:cNvSpPr>
          <p:nvPr>
            <p:ph idx="1"/>
          </p:nvPr>
        </p:nvSpPr>
        <p:spPr>
          <a:xfrm>
            <a:off x="809996" y="2334828"/>
            <a:ext cx="7524003" cy="2618912"/>
          </a:xfrm>
        </p:spPr>
        <p:txBody>
          <a:bodyPr>
            <a:normAutofit/>
          </a:bodyPr>
          <a:lstStyle/>
          <a:p>
            <a:pPr eaLnBrk="1" hangingPunct="1">
              <a:buFont typeface="Arial" panose="020B0604020202020204" pitchFamily="34" charset="0"/>
              <a:buChar char="•"/>
            </a:pPr>
            <a:r>
              <a:rPr lang="en-US" altLang="en-US" sz="2000" dirty="0"/>
              <a:t>Dealers provide itemized final invoice</a:t>
            </a:r>
            <a:endParaRPr lang="en-US" sz="2000" dirty="0"/>
          </a:p>
          <a:p>
            <a:pPr eaLnBrk="1" hangingPunct="1">
              <a:buFont typeface="Arial" panose="020B0604020202020204" pitchFamily="34" charset="0"/>
              <a:buChar char="•"/>
            </a:pPr>
            <a:r>
              <a:rPr lang="en-US" altLang="en-US" sz="2000" dirty="0"/>
              <a:t>Participant may obtain financing for their portion of the equipment purchase only (&gt;35% plus taxes)</a:t>
            </a:r>
          </a:p>
          <a:p>
            <a:pPr eaLnBrk="1" hangingPunct="1">
              <a:buFont typeface="Arial" panose="020B0604020202020204" pitchFamily="34" charset="0"/>
              <a:buChar char="•"/>
            </a:pPr>
            <a:r>
              <a:rPr lang="en-US" altLang="en-US" sz="2000" dirty="0"/>
              <a:t>Documentation of financing must be provided to District</a:t>
            </a:r>
          </a:p>
          <a:p>
            <a:pPr eaLnBrk="1" hangingPunct="1"/>
            <a:endParaRPr lang="en-US" altLang="en-US" dirty="0"/>
          </a:p>
          <a:p>
            <a:pPr marL="0" indent="0" eaLnBrk="1" hangingPunct="1">
              <a:buNone/>
            </a:pPr>
            <a:endParaRPr lang="en-US" altLang="en-US" dirty="0"/>
          </a:p>
          <a:p>
            <a:pPr eaLnBrk="1" hangingPunct="1"/>
            <a:endParaRPr lang="en-US" altLang="en-US" dirty="0"/>
          </a:p>
        </p:txBody>
      </p:sp>
    </p:spTree>
    <p:extLst>
      <p:ext uri="{BB962C8B-B14F-4D97-AF65-F5344CB8AC3E}">
        <p14:creationId xmlns:p14="http://schemas.microsoft.com/office/powerpoint/2010/main" val="2059575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887315" y="887313"/>
            <a:ext cx="6858002" cy="5083374"/>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338635" y="947607"/>
            <a:ext cx="3292070" cy="4962786"/>
          </a:xfrm>
        </p:spPr>
        <p:txBody>
          <a:bodyPr vert="horz" lIns="91440" tIns="45720" rIns="91440" bIns="45720" rtlCol="0" anchor="ctr">
            <a:normAutofit/>
          </a:bodyPr>
          <a:lstStyle/>
          <a:p>
            <a:pPr algn="l">
              <a:lnSpc>
                <a:spcPct val="90000"/>
              </a:lnSpc>
            </a:pPr>
            <a:r>
              <a:rPr lang="en-US" sz="3800">
                <a:cs typeface="+mj-cs"/>
              </a:rPr>
              <a:t>Regulatory Compliance &amp; Eligibility Charts</a:t>
            </a:r>
          </a:p>
        </p:txBody>
      </p:sp>
    </p:spTree>
    <p:extLst>
      <p:ext uri="{BB962C8B-B14F-4D97-AF65-F5344CB8AC3E}">
        <p14:creationId xmlns:p14="http://schemas.microsoft.com/office/powerpoint/2010/main" val="25846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6" y="695763"/>
            <a:ext cx="7524003" cy="970450"/>
          </a:xfrm>
        </p:spPr>
        <p:txBody>
          <a:bodyPr/>
          <a:lstStyle/>
          <a:p>
            <a:r>
              <a:rPr lang="en-US" sz="3600" dirty="0"/>
              <a:t>Regulatory</a:t>
            </a:r>
            <a:r>
              <a:rPr lang="en-US" dirty="0"/>
              <a:t> Compliance</a:t>
            </a:r>
          </a:p>
        </p:txBody>
      </p:sp>
      <p:sp>
        <p:nvSpPr>
          <p:cNvPr id="3" name="Content Placeholder 2"/>
          <p:cNvSpPr>
            <a:spLocks noGrp="1"/>
          </p:cNvSpPr>
          <p:nvPr>
            <p:ph idx="1"/>
          </p:nvPr>
        </p:nvSpPr>
        <p:spPr>
          <a:xfrm>
            <a:off x="437582" y="2382175"/>
            <a:ext cx="8268832" cy="5410200"/>
          </a:xfrm>
        </p:spPr>
        <p:txBody>
          <a:bodyPr/>
          <a:lstStyle/>
          <a:p>
            <a:pPr>
              <a:buFont typeface="Arial" panose="020B0604020202020204" pitchFamily="34" charset="0"/>
              <a:buChar char="•"/>
            </a:pPr>
            <a:r>
              <a:rPr lang="en-US" sz="2000" dirty="0">
                <a:ea typeface="+mn-lt"/>
                <a:cs typeface="+mn-lt"/>
              </a:rPr>
              <a:t>Ag mobile equipment: </a:t>
            </a:r>
          </a:p>
          <a:p>
            <a:pPr marL="547370" lvl="1">
              <a:buFont typeface="Arial" panose="020B0604020202020204" pitchFamily="34" charset="0"/>
              <a:buChar char="•"/>
            </a:pPr>
            <a:r>
              <a:rPr lang="en-US" sz="1800" dirty="0"/>
              <a:t>No regulation/compliance deadline for ag off-road mobile</a:t>
            </a:r>
          </a:p>
          <a:p>
            <a:pPr>
              <a:buFont typeface="Arial" panose="020B0604020202020204" pitchFamily="34" charset="0"/>
              <a:buChar char="•"/>
            </a:pPr>
            <a:r>
              <a:rPr lang="en-US" sz="2000" dirty="0"/>
              <a:t>Ag stationary irrigation engines:</a:t>
            </a:r>
            <a:r>
              <a:rPr lang="en-US" sz="2000" dirty="0">
                <a:solidFill>
                  <a:srgbClr val="000000"/>
                </a:solidFill>
              </a:rPr>
              <a:t> </a:t>
            </a:r>
            <a:endParaRPr lang="en-US" sz="1600" dirty="0"/>
          </a:p>
          <a:p>
            <a:pPr marL="547370" lvl="1">
              <a:buFont typeface="Arial" panose="020B0604020202020204" pitchFamily="34" charset="0"/>
              <a:buChar char="•"/>
            </a:pPr>
            <a:r>
              <a:rPr lang="en-US" sz="1800" dirty="0"/>
              <a:t>Uncontrolled, Tier 1, Tier 2, or Tier 3 engines replaced with a Tier 4 engine or electric motor may be eligible</a:t>
            </a:r>
            <a:endParaRPr lang="en-US" sz="1800" dirty="0">
              <a:cs typeface="Calibri"/>
            </a:endParaRPr>
          </a:p>
          <a:p>
            <a:pPr marL="547370" lvl="1">
              <a:buFont typeface="Arial" panose="020B0604020202020204" pitchFamily="34" charset="0"/>
              <a:buChar char="•"/>
            </a:pPr>
            <a:r>
              <a:rPr lang="en-US" sz="1800" dirty="0"/>
              <a:t>Diesel must be registered per FRAQMD Rule 4.16</a:t>
            </a:r>
            <a:endParaRPr lang="en-US" sz="1800" dirty="0">
              <a:solidFill>
                <a:srgbClr val="04617B"/>
              </a:solidFill>
              <a:cs typeface="Calibri"/>
            </a:endParaRPr>
          </a:p>
          <a:p>
            <a:pPr>
              <a:buFont typeface="Arial" panose="020B0604020202020204" pitchFamily="34" charset="0"/>
              <a:buChar char="•"/>
            </a:pPr>
            <a:r>
              <a:rPr lang="en-US" sz="2000" dirty="0"/>
              <a:t>Non-Ag portable and off-road mobile: </a:t>
            </a:r>
          </a:p>
          <a:p>
            <a:pPr marL="547370" lvl="1">
              <a:buFont typeface="Arial" panose="020B0604020202020204" pitchFamily="34" charset="0"/>
              <a:buChar char="•"/>
            </a:pPr>
            <a:r>
              <a:rPr lang="en-US" sz="1800" dirty="0"/>
              <a:t>Uncontrolled, Tier 1, Tier 2, or Tier 3 engines replaced with a Tier 4 engine or electric motor may be eligible</a:t>
            </a:r>
            <a:endParaRPr lang="en-US" sz="2000" dirty="0">
              <a:cs typeface="Calibri"/>
            </a:endParaRPr>
          </a:p>
          <a:p>
            <a:pPr marL="547370" lvl="1">
              <a:buFont typeface="Arial" panose="020B0604020202020204" pitchFamily="34" charset="0"/>
              <a:buChar char="•"/>
            </a:pPr>
            <a:r>
              <a:rPr lang="en-US" sz="1800" dirty="0"/>
              <a:t>Off-road mobile - DOORS; portable - PERP or District permit</a:t>
            </a:r>
            <a:endParaRPr lang="en-US" sz="1800" dirty="0">
              <a:cs typeface="Calibri"/>
            </a:endParaRPr>
          </a:p>
          <a:p>
            <a:pPr marL="547370" lvl="1"/>
            <a:endParaRPr lang="en-US" sz="1800" dirty="0">
              <a:cs typeface="Calibri"/>
            </a:endParaRPr>
          </a:p>
          <a:p>
            <a:pPr marL="547370" lvl="1"/>
            <a:endParaRPr lang="en-US" sz="2000" dirty="0">
              <a:cs typeface="Calibri"/>
            </a:endParaRPr>
          </a:p>
          <a:p>
            <a:pPr marL="547370" lvl="1"/>
            <a:endParaRPr lang="en-US" sz="2000" dirty="0">
              <a:cs typeface="Calibri"/>
            </a:endParaRPr>
          </a:p>
          <a:p>
            <a:endParaRPr lang="en-US" sz="2400" dirty="0"/>
          </a:p>
        </p:txBody>
      </p:sp>
    </p:spTree>
    <p:extLst>
      <p:ext uri="{BB962C8B-B14F-4D97-AF65-F5344CB8AC3E}">
        <p14:creationId xmlns:p14="http://schemas.microsoft.com/office/powerpoint/2010/main" val="164534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6" name="Rectangle 10261">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7" name="Freeform: Shape 10263">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345293" y="1345293"/>
            <a:ext cx="6858000" cy="4167414"/>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242" name="Title 1"/>
          <p:cNvSpPr>
            <a:spLocks noGrp="1"/>
          </p:cNvSpPr>
          <p:nvPr>
            <p:ph type="title"/>
          </p:nvPr>
        </p:nvSpPr>
        <p:spPr>
          <a:xfrm>
            <a:off x="338636" y="1734857"/>
            <a:ext cx="2824112" cy="3388287"/>
          </a:xfrm>
        </p:spPr>
        <p:txBody>
          <a:bodyPr anchor="ctr">
            <a:normAutofit/>
          </a:bodyPr>
          <a:lstStyle/>
          <a:p>
            <a:pPr eaLnBrk="1" hangingPunct="1"/>
            <a:r>
              <a:rPr lang="en-US" altLang="en-US"/>
              <a:t>Agenda</a:t>
            </a:r>
          </a:p>
        </p:txBody>
      </p:sp>
      <p:sp>
        <p:nvSpPr>
          <p:cNvPr id="10243" name="Content Placeholder 2"/>
          <p:cNvSpPr>
            <a:spLocks noGrp="1"/>
          </p:cNvSpPr>
          <p:nvPr>
            <p:ph idx="1"/>
          </p:nvPr>
        </p:nvSpPr>
        <p:spPr>
          <a:xfrm>
            <a:off x="4506051" y="849086"/>
            <a:ext cx="4023913" cy="5358401"/>
          </a:xfrm>
          <a:effectLst/>
        </p:spPr>
        <p:txBody>
          <a:bodyPr>
            <a:normAutofit/>
          </a:bodyPr>
          <a:lstStyle/>
          <a:p>
            <a:pPr eaLnBrk="1" hangingPunct="1">
              <a:lnSpc>
                <a:spcPct val="90000"/>
              </a:lnSpc>
              <a:buFont typeface="Arial" panose="020B0604020202020204" pitchFamily="34" charset="0"/>
              <a:buChar char="•"/>
            </a:pPr>
            <a:r>
              <a:rPr lang="en-US" altLang="en-US" sz="1700" dirty="0"/>
              <a:t>Welcome &amp; Introductions</a:t>
            </a:r>
            <a:endParaRPr lang="en-US" altLang="en-US" sz="1700" dirty="0">
              <a:cs typeface="Calibri"/>
            </a:endParaRPr>
          </a:p>
          <a:p>
            <a:pPr eaLnBrk="1" hangingPunct="1">
              <a:lnSpc>
                <a:spcPct val="90000"/>
              </a:lnSpc>
              <a:buFont typeface="Arial" panose="020B0604020202020204" pitchFamily="34" charset="0"/>
              <a:buChar char="•"/>
            </a:pPr>
            <a:r>
              <a:rPr lang="en-US" altLang="en-US" sz="1700" dirty="0"/>
              <a:t>Public Workshop to Be Recorded and Posted to Website</a:t>
            </a:r>
            <a:endParaRPr lang="en-US" altLang="en-US" sz="1700" dirty="0">
              <a:cs typeface="Calibri"/>
            </a:endParaRPr>
          </a:p>
          <a:p>
            <a:pPr eaLnBrk="1" hangingPunct="1">
              <a:lnSpc>
                <a:spcPct val="90000"/>
              </a:lnSpc>
              <a:buFont typeface="Arial" panose="020B0604020202020204" pitchFamily="34" charset="0"/>
              <a:buChar char="•"/>
            </a:pPr>
            <a:r>
              <a:rPr lang="en-US" altLang="en-US" sz="1700" dirty="0"/>
              <a:t>What is the Carl Moyer Program</a:t>
            </a:r>
          </a:p>
          <a:p>
            <a:pPr eaLnBrk="1" hangingPunct="1">
              <a:lnSpc>
                <a:spcPct val="90000"/>
              </a:lnSpc>
              <a:buFont typeface="Arial" panose="020B0604020202020204" pitchFamily="34" charset="0"/>
              <a:buChar char="•"/>
            </a:pPr>
            <a:r>
              <a:rPr lang="en-US" altLang="en-US" sz="1700" dirty="0"/>
              <a:t>What is the FARMER Program </a:t>
            </a:r>
            <a:endParaRPr lang="en-US" altLang="en-US" sz="1700" dirty="0">
              <a:cs typeface="Calibri"/>
            </a:endParaRPr>
          </a:p>
          <a:p>
            <a:pPr eaLnBrk="1" hangingPunct="1">
              <a:lnSpc>
                <a:spcPct val="90000"/>
              </a:lnSpc>
              <a:buFont typeface="Arial" panose="020B0604020202020204" pitchFamily="34" charset="0"/>
              <a:buChar char="•"/>
            </a:pPr>
            <a:r>
              <a:rPr lang="en-US" altLang="en-US" sz="1700" dirty="0"/>
              <a:t>Program Overview</a:t>
            </a:r>
            <a:endParaRPr lang="en-US" altLang="en-US" sz="1700" dirty="0">
              <a:cs typeface="Calibri"/>
            </a:endParaRPr>
          </a:p>
          <a:p>
            <a:pPr eaLnBrk="1" hangingPunct="1">
              <a:lnSpc>
                <a:spcPct val="90000"/>
              </a:lnSpc>
              <a:buFont typeface="Arial" panose="020B0604020202020204" pitchFamily="34" charset="0"/>
              <a:buChar char="•"/>
            </a:pPr>
            <a:r>
              <a:rPr lang="en-US" altLang="en-US" sz="1700" dirty="0"/>
              <a:t>Regulatory Compliance</a:t>
            </a:r>
            <a:endParaRPr lang="en-US" altLang="en-US" sz="1700" dirty="0">
              <a:cs typeface="Calibri"/>
            </a:endParaRPr>
          </a:p>
          <a:p>
            <a:pPr eaLnBrk="1" hangingPunct="1">
              <a:lnSpc>
                <a:spcPct val="90000"/>
              </a:lnSpc>
              <a:buFont typeface="Arial" panose="020B0604020202020204" pitchFamily="34" charset="0"/>
              <a:buChar char="•"/>
            </a:pPr>
            <a:r>
              <a:rPr lang="en-US" altLang="en-US" sz="1700"/>
              <a:t>Four Main Project </a:t>
            </a:r>
            <a:r>
              <a:rPr lang="en-US" altLang="en-US" sz="1700" dirty="0"/>
              <a:t>Categories</a:t>
            </a:r>
          </a:p>
          <a:p>
            <a:pPr eaLnBrk="1" hangingPunct="1">
              <a:lnSpc>
                <a:spcPct val="90000"/>
              </a:lnSpc>
              <a:buFont typeface="Arial" panose="020B0604020202020204" pitchFamily="34" charset="0"/>
              <a:buChar char="•"/>
            </a:pPr>
            <a:r>
              <a:rPr lang="en-US" altLang="en-US" sz="1700" dirty="0">
                <a:cs typeface="Calibri"/>
              </a:rPr>
              <a:t>Other Project Types</a:t>
            </a:r>
          </a:p>
          <a:p>
            <a:pPr eaLnBrk="1" hangingPunct="1">
              <a:lnSpc>
                <a:spcPct val="90000"/>
              </a:lnSpc>
              <a:buFont typeface="Arial" panose="020B0604020202020204" pitchFamily="34" charset="0"/>
              <a:buChar char="•"/>
            </a:pPr>
            <a:r>
              <a:rPr lang="en-US" altLang="en-US" sz="1700" dirty="0"/>
              <a:t>Resources and Contact Information</a:t>
            </a:r>
            <a:endParaRPr lang="en-US" altLang="en-US" sz="1700" dirty="0">
              <a:cs typeface="Calibri"/>
            </a:endParaRPr>
          </a:p>
          <a:p>
            <a:pPr eaLnBrk="1" hangingPunct="1">
              <a:lnSpc>
                <a:spcPct val="90000"/>
              </a:lnSpc>
              <a:buFont typeface="Arial" panose="020B0604020202020204" pitchFamily="34" charset="0"/>
              <a:buChar char="•"/>
            </a:pPr>
            <a:r>
              <a:rPr lang="en-US" altLang="en-US" sz="1700" dirty="0"/>
              <a:t>Question/Answers</a:t>
            </a:r>
          </a:p>
          <a:p>
            <a:pPr>
              <a:lnSpc>
                <a:spcPct val="90000"/>
              </a:lnSpc>
            </a:pPr>
            <a:endParaRPr lang="en-US" altLang="en-US" sz="1700" dirty="0">
              <a:cs typeface="Calibri"/>
            </a:endParaRPr>
          </a:p>
          <a:p>
            <a:pPr eaLnBrk="1" hangingPunct="1">
              <a:lnSpc>
                <a:spcPct val="90000"/>
              </a:lnSpc>
            </a:pPr>
            <a:endParaRPr lang="en-US" altLang="en-US" sz="1700"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09997" y="606992"/>
            <a:ext cx="7524003" cy="970450"/>
          </a:xfrm>
        </p:spPr>
        <p:txBody>
          <a:bodyPr/>
          <a:lstStyle/>
          <a:p>
            <a:pPr eaLnBrk="1" hangingPunct="1"/>
            <a:r>
              <a:rPr lang="en-US" altLang="en-US" sz="3600" dirty="0"/>
              <a:t>Off-Road Mobile Eligibility Chart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00741433"/>
              </p:ext>
            </p:extLst>
          </p:nvPr>
        </p:nvGraphicFramePr>
        <p:xfrm>
          <a:off x="228598" y="2236493"/>
          <a:ext cx="8686800" cy="3102124"/>
        </p:xfrm>
        <a:graphic>
          <a:graphicData uri="http://schemas.openxmlformats.org/drawingml/2006/table">
            <a:tbl>
              <a:tblPr firstRow="1" bandRow="1">
                <a:tableStyleId>{21E4AEA4-8DFA-4A89-87EB-49C32662AFE0}</a:tableStyleId>
              </a:tblPr>
              <a:tblGrid>
                <a:gridCol w="2895600">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3780366">
                  <a:extLst>
                    <a:ext uri="{9D8B030D-6E8A-4147-A177-3AD203B41FA5}">
                      <a16:colId xmlns:a16="http://schemas.microsoft.com/office/drawing/2014/main" val="20002"/>
                    </a:ext>
                  </a:extLst>
                </a:gridCol>
              </a:tblGrid>
              <a:tr h="410605">
                <a:tc>
                  <a:txBody>
                    <a:bodyPr/>
                    <a:lstStyle/>
                    <a:p>
                      <a:pPr marL="0" marR="0">
                        <a:spcBef>
                          <a:spcPts val="0"/>
                        </a:spcBef>
                        <a:spcAft>
                          <a:spcPts val="0"/>
                        </a:spcAft>
                      </a:pPr>
                      <a:r>
                        <a:rPr lang="en-US" sz="1400" dirty="0">
                          <a:effectLst/>
                        </a:rPr>
                        <a:t>Equipment Type </a:t>
                      </a:r>
                      <a:endParaRPr lang="en-US" sz="1600" dirty="0">
                        <a:solidFill>
                          <a:srgbClr val="000000"/>
                        </a:solidFill>
                        <a:effectLst/>
                        <a:latin typeface="Arial"/>
                        <a:ea typeface="Times New Roman"/>
                      </a:endParaRPr>
                    </a:p>
                  </a:txBody>
                  <a:tcPr marL="68580" marR="68580" marT="0" marB="0"/>
                </a:tc>
                <a:tc>
                  <a:txBody>
                    <a:bodyPr/>
                    <a:lstStyle/>
                    <a:p>
                      <a:pPr marL="0" marR="0">
                        <a:spcBef>
                          <a:spcPts val="0"/>
                        </a:spcBef>
                        <a:spcAft>
                          <a:spcPts val="0"/>
                        </a:spcAft>
                      </a:pPr>
                      <a:r>
                        <a:rPr lang="en-US" sz="1400">
                          <a:effectLst/>
                        </a:rPr>
                        <a:t>Subject to ARB Fleet Rule? </a:t>
                      </a:r>
                      <a:endParaRPr lang="en-US" sz="1600">
                        <a:solidFill>
                          <a:srgbClr val="000000"/>
                        </a:solidFill>
                        <a:effectLst/>
                        <a:latin typeface="Arial"/>
                        <a:ea typeface="Times New Roman"/>
                      </a:endParaRPr>
                    </a:p>
                  </a:txBody>
                  <a:tcPr marL="68580" marR="68580" marT="0" marB="0"/>
                </a:tc>
                <a:tc>
                  <a:txBody>
                    <a:bodyPr/>
                    <a:lstStyle/>
                    <a:p>
                      <a:pPr marL="0" marR="0">
                        <a:spcBef>
                          <a:spcPts val="0"/>
                        </a:spcBef>
                        <a:spcAft>
                          <a:spcPts val="0"/>
                        </a:spcAft>
                      </a:pPr>
                      <a:r>
                        <a:rPr lang="en-US" sz="1400" dirty="0">
                          <a:effectLst/>
                        </a:rPr>
                        <a:t>Funding Opportunities</a:t>
                      </a:r>
                      <a:r>
                        <a:rPr lang="en-US" sz="1400" baseline="30000" dirty="0">
                          <a:effectLst/>
                        </a:rPr>
                        <a:t>1</a:t>
                      </a:r>
                      <a:endParaRPr lang="en-US" sz="1600"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0"/>
                  </a:ext>
                </a:extLst>
              </a:tr>
              <a:tr h="410605">
                <a:tc>
                  <a:txBody>
                    <a:bodyPr/>
                    <a:lstStyle/>
                    <a:p>
                      <a:pPr marL="0" marR="0">
                        <a:spcBef>
                          <a:spcPts val="0"/>
                        </a:spcBef>
                        <a:spcAft>
                          <a:spcPts val="0"/>
                        </a:spcAft>
                      </a:pPr>
                      <a:r>
                        <a:rPr lang="en-US" sz="1400">
                          <a:effectLst/>
                        </a:rPr>
                        <a:t>Mobile agricultural equipment </a:t>
                      </a:r>
                      <a:endParaRPr lang="en-US" sz="1600">
                        <a:solidFill>
                          <a:srgbClr val="000000"/>
                        </a:solidFill>
                        <a:effectLst/>
                        <a:latin typeface="Arial"/>
                        <a:ea typeface="Times New Roman"/>
                      </a:endParaRPr>
                    </a:p>
                  </a:txBody>
                  <a:tcPr marL="68580" marR="68580" marT="0" marB="0"/>
                </a:tc>
                <a:tc>
                  <a:txBody>
                    <a:bodyPr/>
                    <a:lstStyle/>
                    <a:p>
                      <a:pPr marL="0" marR="0">
                        <a:spcBef>
                          <a:spcPts val="0"/>
                        </a:spcBef>
                        <a:spcAft>
                          <a:spcPts val="0"/>
                        </a:spcAft>
                      </a:pPr>
                      <a:r>
                        <a:rPr lang="en-US" sz="1400">
                          <a:effectLst/>
                        </a:rPr>
                        <a:t>No </a:t>
                      </a:r>
                      <a:endParaRPr lang="en-US" sz="1600">
                        <a:solidFill>
                          <a:srgbClr val="000000"/>
                        </a:solidFill>
                        <a:effectLst/>
                        <a:latin typeface="Arial"/>
                        <a:ea typeface="Times New Roman"/>
                      </a:endParaRPr>
                    </a:p>
                  </a:txBody>
                  <a:tcPr marL="68580" marR="68580" marT="0" marB="0"/>
                </a:tc>
                <a:tc>
                  <a:txBody>
                    <a:bodyPr/>
                    <a:lstStyle/>
                    <a:p>
                      <a:pPr marL="0" marR="0">
                        <a:spcBef>
                          <a:spcPts val="0"/>
                        </a:spcBef>
                        <a:spcAft>
                          <a:spcPts val="0"/>
                        </a:spcAft>
                      </a:pPr>
                      <a:r>
                        <a:rPr lang="en-US" sz="1400">
                          <a:effectLst/>
                        </a:rPr>
                        <a:t>Engine repowers,</a:t>
                      </a:r>
                      <a:r>
                        <a:rPr lang="en-US" sz="1400" baseline="0">
                          <a:effectLst/>
                        </a:rPr>
                        <a:t> </a:t>
                      </a:r>
                      <a:r>
                        <a:rPr lang="en-US" sz="1400">
                          <a:effectLst/>
                        </a:rPr>
                        <a:t>retrofits</a:t>
                      </a:r>
                      <a:r>
                        <a:rPr lang="en-US" sz="1400" baseline="0">
                          <a:effectLst/>
                        </a:rPr>
                        <a:t> and replacements</a:t>
                      </a:r>
                      <a:endParaRPr lang="en-US" sz="160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1"/>
                  </a:ext>
                </a:extLst>
              </a:tr>
              <a:tr h="615908">
                <a:tc>
                  <a:txBody>
                    <a:bodyPr/>
                    <a:lstStyle/>
                    <a:p>
                      <a:pPr marL="0" marR="0">
                        <a:spcBef>
                          <a:spcPts val="0"/>
                        </a:spcBef>
                        <a:spcAft>
                          <a:spcPts val="0"/>
                        </a:spcAft>
                      </a:pPr>
                      <a:r>
                        <a:rPr lang="en-US" sz="1400">
                          <a:effectLst/>
                        </a:rPr>
                        <a:t>Cargo handling equipment at ports/ intermodal rail yards </a:t>
                      </a:r>
                      <a:endParaRPr lang="en-US" sz="1600">
                        <a:solidFill>
                          <a:srgbClr val="000000"/>
                        </a:solidFill>
                        <a:effectLst/>
                        <a:latin typeface="Arial"/>
                        <a:ea typeface="Times New Roman"/>
                      </a:endParaRPr>
                    </a:p>
                  </a:txBody>
                  <a:tcPr marL="68580" marR="68580" marT="0" marB="0"/>
                </a:tc>
                <a:tc>
                  <a:txBody>
                    <a:bodyPr/>
                    <a:lstStyle/>
                    <a:p>
                      <a:pPr marL="0" marR="0">
                        <a:spcBef>
                          <a:spcPts val="0"/>
                        </a:spcBef>
                        <a:spcAft>
                          <a:spcPts val="0"/>
                        </a:spcAft>
                      </a:pPr>
                      <a:r>
                        <a:rPr lang="en-US" sz="1400">
                          <a:effectLst/>
                        </a:rPr>
                        <a:t>Cargo Handling Equipment Regulation</a:t>
                      </a:r>
                      <a:r>
                        <a:rPr lang="en-US" sz="1400" baseline="30000">
                          <a:effectLst/>
                        </a:rPr>
                        <a:t>2</a:t>
                      </a:r>
                      <a:r>
                        <a:rPr lang="en-US" sz="1400">
                          <a:effectLst/>
                        </a:rPr>
                        <a:t> </a:t>
                      </a:r>
                      <a:endParaRPr lang="en-US" sz="1600">
                        <a:solidFill>
                          <a:srgbClr val="000000"/>
                        </a:solidFill>
                        <a:effectLst/>
                        <a:latin typeface="Arial"/>
                        <a:ea typeface="Times New Roman"/>
                      </a:endParaRPr>
                    </a:p>
                  </a:txBody>
                  <a:tcPr marL="68580" marR="68580" marT="0" marB="0"/>
                </a:tc>
                <a:tc>
                  <a:txBody>
                    <a:bodyPr/>
                    <a:lstStyle/>
                    <a:p>
                      <a:pPr marL="0" marR="0">
                        <a:spcBef>
                          <a:spcPts val="0"/>
                        </a:spcBef>
                        <a:spcAft>
                          <a:spcPts val="0"/>
                        </a:spcAft>
                      </a:pPr>
                      <a:r>
                        <a:rPr lang="en-US" sz="1400">
                          <a:effectLst/>
                        </a:rPr>
                        <a:t>Limited opportunities. </a:t>
                      </a:r>
                      <a:endParaRPr lang="en-US" sz="160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2"/>
                  </a:ext>
                </a:extLst>
              </a:tr>
              <a:tr h="1608604">
                <a:tc>
                  <a:txBody>
                    <a:bodyPr/>
                    <a:lstStyle/>
                    <a:p>
                      <a:pPr marL="0" marR="0">
                        <a:spcBef>
                          <a:spcPts val="0"/>
                        </a:spcBef>
                        <a:spcAft>
                          <a:spcPts val="0"/>
                        </a:spcAft>
                      </a:pPr>
                      <a:r>
                        <a:rPr lang="en-US" sz="1400" dirty="0">
                          <a:effectLst/>
                        </a:rPr>
                        <a:t>All other equipment (e.g. construction, mining, rental, airport ground support and other industries) </a:t>
                      </a:r>
                      <a:endParaRPr lang="en-US" sz="1600" dirty="0">
                        <a:solidFill>
                          <a:srgbClr val="000000"/>
                        </a:solidFill>
                        <a:effectLst/>
                        <a:latin typeface="Arial"/>
                        <a:ea typeface="Times New Roman"/>
                      </a:endParaRPr>
                    </a:p>
                  </a:txBody>
                  <a:tcPr marL="68580" marR="68580" marT="0" marB="0"/>
                </a:tc>
                <a:tc>
                  <a:txBody>
                    <a:bodyPr/>
                    <a:lstStyle/>
                    <a:p>
                      <a:pPr marL="0" marR="0">
                        <a:spcBef>
                          <a:spcPts val="0"/>
                        </a:spcBef>
                        <a:spcAft>
                          <a:spcPts val="0"/>
                        </a:spcAft>
                      </a:pPr>
                      <a:r>
                        <a:rPr lang="en-US" sz="1400" dirty="0">
                          <a:effectLst/>
                        </a:rPr>
                        <a:t>Off-Road Regulation</a:t>
                      </a:r>
                      <a:r>
                        <a:rPr lang="en-US" sz="1400" baseline="30000" dirty="0">
                          <a:effectLst/>
                        </a:rPr>
                        <a:t>3</a:t>
                      </a:r>
                      <a:endParaRPr lang="en-US" sz="1600" dirty="0">
                        <a:solidFill>
                          <a:srgbClr val="000000"/>
                        </a:solidFill>
                        <a:effectLst/>
                        <a:latin typeface="Arial"/>
                        <a:ea typeface="Times New Roman"/>
                      </a:endParaRPr>
                    </a:p>
                  </a:txBody>
                  <a:tcPr marL="68580" marR="68580" marT="0" marB="0"/>
                </a:tc>
                <a:tc>
                  <a:txBody>
                    <a:bodyPr/>
                    <a:lstStyle/>
                    <a:p>
                      <a:pPr marL="0" marR="0">
                        <a:spcBef>
                          <a:spcPts val="0"/>
                        </a:spcBef>
                        <a:spcAft>
                          <a:spcPts val="0"/>
                        </a:spcAft>
                      </a:pPr>
                      <a:r>
                        <a:rPr lang="en-US" sz="1400" dirty="0">
                          <a:effectLst/>
                        </a:rPr>
                        <a:t>Small fleets: Opportunities exist through Dec. 31, 2025, after which fleet must show 100% compliance with the regulation.</a:t>
                      </a:r>
                      <a:endParaRPr lang="en-US" sz="1600" dirty="0">
                        <a:effectLst/>
                      </a:endParaRPr>
                    </a:p>
                  </a:txBody>
                  <a:tcPr marL="68580" marR="68580" marT="0" marB="0"/>
                </a:tc>
                <a:extLst>
                  <a:ext uri="{0D108BD9-81ED-4DB2-BD59-A6C34878D82A}">
                    <a16:rowId xmlns:a16="http://schemas.microsoft.com/office/drawing/2014/main" val="10003"/>
                  </a:ext>
                </a:extLst>
              </a:tr>
            </a:tbl>
          </a:graphicData>
        </a:graphic>
      </p:graphicFrame>
      <p:sp>
        <p:nvSpPr>
          <p:cNvPr id="28713" name="TextBox 4"/>
          <p:cNvSpPr txBox="1">
            <a:spLocks noChangeArrowheads="1"/>
          </p:cNvSpPr>
          <p:nvPr/>
        </p:nvSpPr>
        <p:spPr bwMode="auto">
          <a:xfrm>
            <a:off x="266698" y="5542538"/>
            <a:ext cx="86106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a:buFont typeface="+mj-lt"/>
              <a:buAutoNum type="arabicPeriod"/>
              <a:defRPr/>
            </a:pPr>
            <a:r>
              <a:rPr lang="en-US" sz="1050" dirty="0"/>
              <a:t>Limited opportunities means a fleet’s compliance status with the ARB regulation must be determined.  Contact air district Moyer Program staff or consult fleet rule Carl Moyer Implementation Charts at: http://www.arb.ca.gov/msprog/moyer/guidelines/supplemental-docs.htm in addition to the Guidelines.</a:t>
            </a:r>
          </a:p>
          <a:p>
            <a:pPr marL="228600" indent="-228600">
              <a:buFont typeface="+mj-lt"/>
              <a:buAutoNum type="arabicPeriod"/>
              <a:defRPr/>
            </a:pPr>
            <a:r>
              <a:rPr lang="en-US" sz="1050" dirty="0"/>
              <a:t>Regulation for Mobile Cargo Handling Equipment at Ports and Intermodal Rail Yards: </a:t>
            </a:r>
            <a:r>
              <a:rPr lang="en-US" sz="1050" u="sng" dirty="0"/>
              <a:t>http://www.arb.ca.gov/ports/cargo/cargo.htm</a:t>
            </a:r>
            <a:endParaRPr lang="en-US" sz="1050" dirty="0"/>
          </a:p>
          <a:p>
            <a:pPr marL="228600" indent="-228600">
              <a:buFont typeface="+mj-lt"/>
              <a:buAutoNum type="arabicPeriod"/>
              <a:defRPr/>
            </a:pPr>
            <a:r>
              <a:rPr lang="en-US" sz="1050" dirty="0"/>
              <a:t>Regulation for In-Use Off-Road Diesel Vehicles </a:t>
            </a:r>
            <a:r>
              <a:rPr lang="en-US" sz="1050" u="sng" dirty="0"/>
              <a:t>http://www.arb.ca.gov/msprog/ordiesel/ordiesel.htm</a:t>
            </a:r>
            <a:endParaRPr lang="en-US" sz="1050" dirty="0"/>
          </a:p>
          <a:p>
            <a:pPr eaLnBrk="1" hangingPunct="1">
              <a:defRPr/>
            </a:pPr>
            <a:endParaRPr lang="en-US" sz="1050" dirty="0">
              <a:latin typeface="Calibri" pitchFamily="34" charset="0"/>
            </a:endParaRPr>
          </a:p>
        </p:txBody>
      </p:sp>
    </p:spTree>
    <p:extLst>
      <p:ext uri="{BB962C8B-B14F-4D97-AF65-F5344CB8AC3E}">
        <p14:creationId xmlns:p14="http://schemas.microsoft.com/office/powerpoint/2010/main" val="2012897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0015"/>
            <a:ext cx="8229600" cy="533400"/>
          </a:xfrm>
        </p:spPr>
        <p:txBody>
          <a:bodyPr>
            <a:normAutofit fontScale="90000"/>
          </a:bodyPr>
          <a:lstStyle/>
          <a:p>
            <a:pPr eaLnBrk="1" fontAlgn="auto" hangingPunct="1">
              <a:spcAft>
                <a:spcPts val="0"/>
              </a:spcAft>
              <a:defRPr/>
            </a:pPr>
            <a:r>
              <a:rPr lang="en-US" dirty="0"/>
              <a:t>Diesel Ag Irrigation Engines Eligibility Chart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3982570"/>
              </p:ext>
            </p:extLst>
          </p:nvPr>
        </p:nvGraphicFramePr>
        <p:xfrm>
          <a:off x="213516" y="2245089"/>
          <a:ext cx="8716963" cy="2559975"/>
        </p:xfrm>
        <a:graphic>
          <a:graphicData uri="http://schemas.openxmlformats.org/drawingml/2006/table">
            <a:tbl>
              <a:tblPr firstRow="1" bandRow="1">
                <a:tableStyleId>{21E4AEA4-8DFA-4A89-87EB-49C32662AFE0}</a:tableStyleId>
              </a:tblPr>
              <a:tblGrid>
                <a:gridCol w="1219156">
                  <a:extLst>
                    <a:ext uri="{9D8B030D-6E8A-4147-A177-3AD203B41FA5}">
                      <a16:colId xmlns:a16="http://schemas.microsoft.com/office/drawing/2014/main" val="20000"/>
                    </a:ext>
                  </a:extLst>
                </a:gridCol>
                <a:gridCol w="880760">
                  <a:extLst>
                    <a:ext uri="{9D8B030D-6E8A-4147-A177-3AD203B41FA5}">
                      <a16:colId xmlns:a16="http://schemas.microsoft.com/office/drawing/2014/main" val="20001"/>
                    </a:ext>
                  </a:extLst>
                </a:gridCol>
                <a:gridCol w="1673352">
                  <a:extLst>
                    <a:ext uri="{9D8B030D-6E8A-4147-A177-3AD203B41FA5}">
                      <a16:colId xmlns:a16="http://schemas.microsoft.com/office/drawing/2014/main" val="20002"/>
                    </a:ext>
                  </a:extLst>
                </a:gridCol>
                <a:gridCol w="1563624">
                  <a:extLst>
                    <a:ext uri="{9D8B030D-6E8A-4147-A177-3AD203B41FA5}">
                      <a16:colId xmlns:a16="http://schemas.microsoft.com/office/drawing/2014/main" val="20003"/>
                    </a:ext>
                  </a:extLst>
                </a:gridCol>
                <a:gridCol w="1773936">
                  <a:extLst>
                    <a:ext uri="{9D8B030D-6E8A-4147-A177-3AD203B41FA5}">
                      <a16:colId xmlns:a16="http://schemas.microsoft.com/office/drawing/2014/main" val="20004"/>
                    </a:ext>
                  </a:extLst>
                </a:gridCol>
                <a:gridCol w="1606135">
                  <a:extLst>
                    <a:ext uri="{9D8B030D-6E8A-4147-A177-3AD203B41FA5}">
                      <a16:colId xmlns:a16="http://schemas.microsoft.com/office/drawing/2014/main" val="20005"/>
                    </a:ext>
                  </a:extLst>
                </a:gridCol>
              </a:tblGrid>
              <a:tr h="639989">
                <a:tc>
                  <a:txBody>
                    <a:bodyPr/>
                    <a:lstStyle/>
                    <a:p>
                      <a:pPr algn="ctr"/>
                      <a:r>
                        <a:rPr lang="en-US" sz="1800"/>
                        <a:t>Tier</a:t>
                      </a:r>
                    </a:p>
                  </a:txBody>
                  <a:tcPr marL="91437" marR="91437" marT="45684" marB="45684"/>
                </a:tc>
                <a:tc>
                  <a:txBody>
                    <a:bodyPr/>
                    <a:lstStyle/>
                    <a:p>
                      <a:pPr algn="ctr"/>
                      <a:r>
                        <a:rPr lang="en-US" sz="1800" dirty="0"/>
                        <a:t>HP</a:t>
                      </a:r>
                    </a:p>
                  </a:txBody>
                  <a:tcPr marL="91437" marR="91437" marT="45684" marB="45684"/>
                </a:tc>
                <a:tc>
                  <a:txBody>
                    <a:bodyPr/>
                    <a:lstStyle/>
                    <a:p>
                      <a:pPr algn="ctr"/>
                      <a:r>
                        <a:rPr lang="en-US" sz="1800" dirty="0"/>
                        <a:t>Registered</a:t>
                      </a:r>
                      <a:r>
                        <a:rPr lang="en-US" sz="1800" baseline="0" dirty="0"/>
                        <a:t> As</a:t>
                      </a:r>
                      <a:endParaRPr lang="en-US" sz="1800" dirty="0"/>
                    </a:p>
                  </a:txBody>
                  <a:tcPr marL="91437" marR="91437" marT="45684" marB="45684"/>
                </a:tc>
                <a:tc>
                  <a:txBody>
                    <a:bodyPr/>
                    <a:lstStyle/>
                    <a:p>
                      <a:pPr algn="ctr"/>
                      <a:r>
                        <a:rPr lang="en-US" sz="1800" dirty="0"/>
                        <a:t>Compliance Date</a:t>
                      </a:r>
                    </a:p>
                  </a:txBody>
                  <a:tcPr marL="91437" marR="91437" marT="45684" marB="45684"/>
                </a:tc>
                <a:tc>
                  <a:txBody>
                    <a:bodyPr/>
                    <a:lstStyle/>
                    <a:p>
                      <a:pPr algn="ctr"/>
                      <a:r>
                        <a:rPr lang="en-US" sz="1800"/>
                        <a:t>Project Type Eligible</a:t>
                      </a:r>
                    </a:p>
                  </a:txBody>
                  <a:tcPr marL="91437" marR="91437" marT="45684" marB="45684"/>
                </a:tc>
                <a:tc>
                  <a:txBody>
                    <a:bodyPr/>
                    <a:lstStyle/>
                    <a:p>
                      <a:pPr algn="ctr"/>
                      <a:r>
                        <a:rPr lang="en-US" sz="1800"/>
                        <a:t>Must be installed</a:t>
                      </a:r>
                      <a:r>
                        <a:rPr lang="en-US" sz="1800" baseline="0"/>
                        <a:t> by</a:t>
                      </a:r>
                      <a:endParaRPr lang="en-US" sz="1800"/>
                    </a:p>
                  </a:txBody>
                  <a:tcPr marL="91437" marR="91437" marT="45684" marB="45684"/>
                </a:tc>
                <a:extLst>
                  <a:ext uri="{0D108BD9-81ED-4DB2-BD59-A6C34878D82A}">
                    <a16:rowId xmlns:a16="http://schemas.microsoft.com/office/drawing/2014/main" val="10000"/>
                  </a:ext>
                </a:extLst>
              </a:tr>
              <a:tr h="639989">
                <a:tc>
                  <a:txBody>
                    <a:bodyPr/>
                    <a:lstStyle/>
                    <a:p>
                      <a:pPr algn="ctr"/>
                      <a:r>
                        <a:rPr lang="en-US" sz="1600"/>
                        <a:t> Tier 0, 1,</a:t>
                      </a:r>
                      <a:r>
                        <a:rPr lang="en-US" sz="1600" baseline="0"/>
                        <a:t> 2</a:t>
                      </a:r>
                      <a:endParaRPr lang="en-US" sz="1600"/>
                    </a:p>
                  </a:txBody>
                  <a:tcPr marL="91437" marR="91437" marT="45684" marB="45684"/>
                </a:tc>
                <a:tc>
                  <a:txBody>
                    <a:bodyPr/>
                    <a:lstStyle/>
                    <a:p>
                      <a:pPr algn="ctr"/>
                      <a:r>
                        <a:rPr lang="en-US" sz="1600"/>
                        <a:t>25-49</a:t>
                      </a:r>
                    </a:p>
                  </a:txBody>
                  <a:tcPr marL="91437" marR="91437" marT="45684" marB="45684"/>
                </a:tc>
                <a:tc>
                  <a:txBody>
                    <a:bodyPr/>
                    <a:lstStyle/>
                    <a:p>
                      <a:pPr algn="ctr"/>
                      <a:r>
                        <a:rPr lang="en-US" sz="1600" dirty="0"/>
                        <a:t>All</a:t>
                      </a:r>
                    </a:p>
                  </a:txBody>
                  <a:tcPr marL="91437" marR="91437" marT="45684" marB="45684"/>
                </a:tc>
                <a:tc>
                  <a:txBody>
                    <a:bodyPr/>
                    <a:lstStyle/>
                    <a:p>
                      <a:pPr algn="ctr"/>
                      <a:r>
                        <a:rPr lang="en-US" sz="1600"/>
                        <a:t>None</a:t>
                      </a:r>
                    </a:p>
                  </a:txBody>
                  <a:tcPr marL="91437" marR="91437" marT="45684" marB="45684"/>
                </a:tc>
                <a:tc>
                  <a:txBody>
                    <a:bodyPr/>
                    <a:lstStyle/>
                    <a:p>
                      <a:pPr algn="ctr"/>
                      <a:r>
                        <a:rPr lang="en-US" sz="1600"/>
                        <a:t>Diesel</a:t>
                      </a:r>
                      <a:r>
                        <a:rPr lang="en-US" sz="1600" baseline="0"/>
                        <a:t> Engine or Electric Motor</a:t>
                      </a:r>
                      <a:endParaRPr lang="en-US" sz="1600"/>
                    </a:p>
                  </a:txBody>
                  <a:tcPr marL="91437" marR="91437" marT="45684" marB="45684"/>
                </a:tc>
                <a:tc>
                  <a:txBody>
                    <a:bodyPr/>
                    <a:lstStyle/>
                    <a:p>
                      <a:pPr algn="ctr"/>
                      <a:r>
                        <a:rPr lang="en-US" sz="1600"/>
                        <a:t>N/A</a:t>
                      </a:r>
                    </a:p>
                  </a:txBody>
                  <a:tcPr marL="91437" marR="91437" marT="45684" marB="45684"/>
                </a:tc>
                <a:extLst>
                  <a:ext uri="{0D108BD9-81ED-4DB2-BD59-A6C34878D82A}">
                    <a16:rowId xmlns:a16="http://schemas.microsoft.com/office/drawing/2014/main" val="10001"/>
                  </a:ext>
                </a:extLst>
              </a:tr>
              <a:tr h="639989">
                <a:tc>
                  <a:txBody>
                    <a:bodyPr/>
                    <a:lstStyle/>
                    <a:p>
                      <a:pPr algn="ctr"/>
                      <a:r>
                        <a:rPr lang="en-US" sz="1600" baseline="0"/>
                        <a:t> Tier 1</a:t>
                      </a:r>
                      <a:endParaRPr lang="en-US" sz="1600"/>
                    </a:p>
                  </a:txBody>
                  <a:tcPr marL="91437" marR="91437" marT="45684" marB="45684"/>
                </a:tc>
                <a:tc>
                  <a:txBody>
                    <a:bodyPr/>
                    <a:lstStyle/>
                    <a:p>
                      <a:pPr algn="ctr"/>
                      <a:r>
                        <a:rPr lang="en-US" sz="1600"/>
                        <a:t>50-750</a:t>
                      </a:r>
                    </a:p>
                  </a:txBody>
                  <a:tcPr marL="91437" marR="91437" marT="45684" marB="45684"/>
                </a:tc>
                <a:tc>
                  <a:txBody>
                    <a:bodyPr/>
                    <a:lstStyle/>
                    <a:p>
                      <a:pPr algn="ctr"/>
                      <a:r>
                        <a:rPr lang="en-US" sz="1600"/>
                        <a:t>Intermittent</a:t>
                      </a:r>
                      <a:r>
                        <a:rPr lang="en-US" sz="1600" baseline="0"/>
                        <a:t> or Low-Use</a:t>
                      </a:r>
                      <a:endParaRPr lang="en-US" sz="1600"/>
                    </a:p>
                  </a:txBody>
                  <a:tcPr marL="91437" marR="91437" marT="45684" marB="45684"/>
                </a:tc>
                <a:tc>
                  <a:txBody>
                    <a:bodyPr/>
                    <a:lstStyle/>
                    <a:p>
                      <a:pPr algn="ctr"/>
                      <a:r>
                        <a:rPr lang="en-US" sz="1600"/>
                        <a:t>2025</a:t>
                      </a:r>
                    </a:p>
                  </a:txBody>
                  <a:tcPr marL="91437" marR="91437" marT="45684" marB="45684"/>
                </a:tc>
                <a:tc>
                  <a:txBody>
                    <a:bodyPr/>
                    <a:lstStyle/>
                    <a:p>
                      <a:pPr algn="ctr"/>
                      <a:r>
                        <a:rPr lang="en-US" sz="1600" baseline="0"/>
                        <a:t>Tier 4 Diesel, SI</a:t>
                      </a:r>
                    </a:p>
                    <a:p>
                      <a:pPr algn="ctr"/>
                      <a:r>
                        <a:rPr lang="en-US" sz="1600" baseline="0"/>
                        <a:t>Electric Motor</a:t>
                      </a:r>
                      <a:endParaRPr lang="en-US" sz="1600"/>
                    </a:p>
                  </a:txBody>
                  <a:tcPr marL="91437" marR="91437" marT="45684" marB="45684"/>
                </a:tc>
                <a:tc>
                  <a:txBody>
                    <a:bodyPr/>
                    <a:lstStyle/>
                    <a:p>
                      <a:pPr algn="ctr"/>
                      <a:r>
                        <a:rPr lang="en-US" sz="1600" baseline="0" dirty="0"/>
                        <a:t>December 31, 2025</a:t>
                      </a:r>
                    </a:p>
                  </a:txBody>
                  <a:tcPr marL="91437" marR="91437" marT="45684" marB="45684"/>
                </a:tc>
                <a:extLst>
                  <a:ext uri="{0D108BD9-81ED-4DB2-BD59-A6C34878D82A}">
                    <a16:rowId xmlns:a16="http://schemas.microsoft.com/office/drawing/2014/main" val="10003"/>
                  </a:ext>
                </a:extLst>
              </a:tr>
              <a:tr h="639989">
                <a:tc>
                  <a:txBody>
                    <a:bodyPr/>
                    <a:lstStyle/>
                    <a:p>
                      <a:pPr algn="ctr"/>
                      <a:r>
                        <a:rPr lang="en-US" sz="1600" b="0" baseline="0"/>
                        <a:t> Tier 2</a:t>
                      </a:r>
                      <a:endParaRPr lang="en-US" sz="1600" b="0"/>
                    </a:p>
                  </a:txBody>
                  <a:tcPr marL="91437" marR="91437" marT="45684" marB="45684"/>
                </a:tc>
                <a:tc>
                  <a:txBody>
                    <a:bodyPr/>
                    <a:lstStyle/>
                    <a:p>
                      <a:pPr algn="ctr"/>
                      <a:r>
                        <a:rPr lang="en-US" sz="1600" b="0"/>
                        <a:t>50-750</a:t>
                      </a:r>
                    </a:p>
                  </a:txBody>
                  <a:tcPr marL="91437" marR="91437" marT="45684" marB="45684"/>
                </a:tc>
                <a:tc>
                  <a:txBody>
                    <a:bodyPr/>
                    <a:lstStyle/>
                    <a:p>
                      <a:pPr algn="ctr"/>
                      <a:r>
                        <a:rPr lang="en-US" sz="1600" b="0"/>
                        <a:t>Intermittent</a:t>
                      </a:r>
                      <a:r>
                        <a:rPr lang="en-US" sz="1600" b="0" baseline="0"/>
                        <a:t> or Low-Use</a:t>
                      </a:r>
                      <a:endParaRPr lang="en-US" sz="1600" b="0"/>
                    </a:p>
                  </a:txBody>
                  <a:tcPr marL="91437" marR="91437" marT="45684" marB="45684"/>
                </a:tc>
                <a:tc>
                  <a:txBody>
                    <a:bodyPr/>
                    <a:lstStyle/>
                    <a:p>
                      <a:pPr algn="ctr"/>
                      <a:r>
                        <a:rPr lang="en-US" sz="1600" b="0"/>
                        <a:t>2025</a:t>
                      </a:r>
                    </a:p>
                  </a:txBody>
                  <a:tcPr marL="91437" marR="91437" marT="45684" marB="45684"/>
                </a:tc>
                <a:tc>
                  <a:txBody>
                    <a:bodyPr/>
                    <a:lstStyle/>
                    <a:p>
                      <a:pPr algn="ctr"/>
                      <a:r>
                        <a:rPr lang="en-US" sz="1600" b="0"/>
                        <a:t>Tier 4 Diesel, SI</a:t>
                      </a:r>
                    </a:p>
                    <a:p>
                      <a:pPr algn="ctr"/>
                      <a:r>
                        <a:rPr lang="en-US" sz="1600" b="0"/>
                        <a:t>Electric Motor</a:t>
                      </a:r>
                    </a:p>
                  </a:txBody>
                  <a:tcPr marL="91437" marR="91437" marT="45684" marB="45684"/>
                </a:tc>
                <a:tc>
                  <a:txBody>
                    <a:bodyPr/>
                    <a:lstStyle/>
                    <a:p>
                      <a:pPr algn="ctr"/>
                      <a:r>
                        <a:rPr lang="en-US" sz="1600" b="0" baseline="0" dirty="0"/>
                        <a:t>December 31,</a:t>
                      </a:r>
                    </a:p>
                    <a:p>
                      <a:pPr algn="ctr"/>
                      <a:r>
                        <a:rPr lang="en-US" sz="1600" b="0" baseline="0" dirty="0"/>
                        <a:t>2025</a:t>
                      </a:r>
                    </a:p>
                  </a:txBody>
                  <a:tcPr marL="91437" marR="91437" marT="45684" marB="45684"/>
                </a:tc>
                <a:extLst>
                  <a:ext uri="{0D108BD9-81ED-4DB2-BD59-A6C34878D82A}">
                    <a16:rowId xmlns:a16="http://schemas.microsoft.com/office/drawing/2014/main" val="10004"/>
                  </a:ext>
                </a:extLst>
              </a:tr>
            </a:tbl>
          </a:graphicData>
        </a:graphic>
      </p:graphicFrame>
      <p:sp>
        <p:nvSpPr>
          <p:cNvPr id="23613" name="TextBox 5"/>
          <p:cNvSpPr txBox="1">
            <a:spLocks noChangeArrowheads="1"/>
          </p:cNvSpPr>
          <p:nvPr/>
        </p:nvSpPr>
        <p:spPr bwMode="auto">
          <a:xfrm>
            <a:off x="419097" y="506435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latin typeface="Calibri" pitchFamily="34" charset="0"/>
              </a:rPr>
              <a:t>Based on compliance deadlines in the Airborne Toxic Control Measure for Stationary Compression Ignition Engines, title 17, California Code of Regulations section 93115 and District Rule 4.16</a:t>
            </a:r>
          </a:p>
        </p:txBody>
      </p:sp>
    </p:spTree>
    <p:extLst>
      <p:ext uri="{BB962C8B-B14F-4D97-AF65-F5344CB8AC3E}">
        <p14:creationId xmlns:p14="http://schemas.microsoft.com/office/powerpoint/2010/main" val="245228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867"/>
            <a:ext cx="8229600" cy="533400"/>
          </a:xfrm>
        </p:spPr>
        <p:txBody>
          <a:bodyPr>
            <a:noAutofit/>
          </a:bodyPr>
          <a:lstStyle/>
          <a:p>
            <a:pPr eaLnBrk="1" fontAlgn="auto" hangingPunct="1">
              <a:spcAft>
                <a:spcPts val="0"/>
              </a:spcAft>
              <a:defRPr/>
            </a:pPr>
            <a:r>
              <a:rPr lang="en-US" sz="3600" dirty="0"/>
              <a:t>Portable Non-Ag Diesel Engine Eligibility Chart</a:t>
            </a:r>
          </a:p>
        </p:txBody>
      </p:sp>
      <p:sp>
        <p:nvSpPr>
          <p:cNvPr id="23613" name="TextBox 5"/>
          <p:cNvSpPr txBox="1">
            <a:spLocks noChangeArrowheads="1"/>
          </p:cNvSpPr>
          <p:nvPr/>
        </p:nvSpPr>
        <p:spPr bwMode="auto">
          <a:xfrm>
            <a:off x="533400" y="5871646"/>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latin typeface="Calibri" pitchFamily="34" charset="0"/>
              </a:rPr>
              <a:t>Based on compliance deadlines in the Portable Engine Airborne Toxic Control Measure, Title 17 CCR 93116 </a:t>
            </a:r>
            <a:r>
              <a:rPr lang="en-US" sz="1400" u="sng" dirty="0"/>
              <a:t>http://www.arb.ca.gov/diesel/peatcm/peatcm.htm</a:t>
            </a:r>
            <a:endParaRPr lang="en-US" sz="1400" dirty="0"/>
          </a:p>
          <a:p>
            <a:pPr eaLnBrk="1" hangingPunct="1"/>
            <a:endParaRPr lang="en-US" altLang="en-US" sz="1600" dirty="0">
              <a:latin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22223068"/>
              </p:ext>
            </p:extLst>
          </p:nvPr>
        </p:nvGraphicFramePr>
        <p:xfrm>
          <a:off x="415011" y="2271947"/>
          <a:ext cx="8313977" cy="3448906"/>
        </p:xfrm>
        <a:graphic>
          <a:graphicData uri="http://schemas.openxmlformats.org/drawingml/2006/table">
            <a:tbl>
              <a:tblPr firstRow="1" firstCol="1" bandRow="1">
                <a:tableStyleId>{21E4AEA4-8DFA-4A89-87EB-49C32662AFE0}</a:tableStyleId>
              </a:tblPr>
              <a:tblGrid>
                <a:gridCol w="1490240">
                  <a:extLst>
                    <a:ext uri="{9D8B030D-6E8A-4147-A177-3AD203B41FA5}">
                      <a16:colId xmlns:a16="http://schemas.microsoft.com/office/drawing/2014/main" val="20000"/>
                    </a:ext>
                  </a:extLst>
                </a:gridCol>
                <a:gridCol w="627470">
                  <a:extLst>
                    <a:ext uri="{9D8B030D-6E8A-4147-A177-3AD203B41FA5}">
                      <a16:colId xmlns:a16="http://schemas.microsoft.com/office/drawing/2014/main" val="20001"/>
                    </a:ext>
                  </a:extLst>
                </a:gridCol>
                <a:gridCol w="1347107">
                  <a:extLst>
                    <a:ext uri="{9D8B030D-6E8A-4147-A177-3AD203B41FA5}">
                      <a16:colId xmlns:a16="http://schemas.microsoft.com/office/drawing/2014/main" val="20002"/>
                    </a:ext>
                  </a:extLst>
                </a:gridCol>
                <a:gridCol w="1554942">
                  <a:extLst>
                    <a:ext uri="{9D8B030D-6E8A-4147-A177-3AD203B41FA5}">
                      <a16:colId xmlns:a16="http://schemas.microsoft.com/office/drawing/2014/main" val="20003"/>
                    </a:ext>
                  </a:extLst>
                </a:gridCol>
                <a:gridCol w="3294218">
                  <a:extLst>
                    <a:ext uri="{9D8B030D-6E8A-4147-A177-3AD203B41FA5}">
                      <a16:colId xmlns:a16="http://schemas.microsoft.com/office/drawing/2014/main" val="20004"/>
                    </a:ext>
                  </a:extLst>
                </a:gridCol>
              </a:tblGrid>
              <a:tr h="667122">
                <a:tc>
                  <a:txBody>
                    <a:bodyPr/>
                    <a:lstStyle/>
                    <a:p>
                      <a:pPr marL="0" marR="0" algn="ctr">
                        <a:spcBef>
                          <a:spcPts val="0"/>
                        </a:spcBef>
                        <a:spcAft>
                          <a:spcPts val="0"/>
                        </a:spcAft>
                      </a:pPr>
                      <a:r>
                        <a:rPr lang="en-US" sz="1600">
                          <a:effectLst/>
                        </a:rPr>
                        <a:t>Engine Tier</a:t>
                      </a:r>
                      <a:endParaRPr lang="en-US" sz="1600">
                        <a:effectLst/>
                        <a:latin typeface="Calibri"/>
                        <a:ea typeface="Calibri"/>
                        <a:cs typeface="Times New Roman"/>
                      </a:endParaRPr>
                    </a:p>
                  </a:txBody>
                  <a:tcPr marL="83691" marR="83691" marT="41845" marB="41845" anchor="ctr"/>
                </a:tc>
                <a:tc>
                  <a:txBody>
                    <a:bodyPr/>
                    <a:lstStyle/>
                    <a:p>
                      <a:pPr marL="0" marR="0" algn="ctr">
                        <a:spcBef>
                          <a:spcPts val="0"/>
                        </a:spcBef>
                        <a:spcAft>
                          <a:spcPts val="0"/>
                        </a:spcAft>
                      </a:pPr>
                      <a:r>
                        <a:rPr lang="en-US" sz="1600">
                          <a:effectLst/>
                        </a:rPr>
                        <a:t>HP</a:t>
                      </a:r>
                      <a:endParaRPr lang="en-US" sz="1600">
                        <a:effectLst/>
                        <a:latin typeface="Calibri"/>
                        <a:ea typeface="Calibri"/>
                        <a:cs typeface="Times New Roman"/>
                      </a:endParaRPr>
                    </a:p>
                  </a:txBody>
                  <a:tcPr marL="83691" marR="83691" marT="41845" marB="41845" anchor="ctr"/>
                </a:tc>
                <a:tc>
                  <a:txBody>
                    <a:bodyPr/>
                    <a:lstStyle/>
                    <a:p>
                      <a:pPr marL="0" marR="0" algn="ctr">
                        <a:spcBef>
                          <a:spcPts val="0"/>
                        </a:spcBef>
                        <a:spcAft>
                          <a:spcPts val="0"/>
                        </a:spcAft>
                      </a:pPr>
                      <a:r>
                        <a:rPr lang="en-US" sz="1600">
                          <a:effectLst/>
                        </a:rPr>
                        <a:t>Subject to a Regulation? </a:t>
                      </a:r>
                      <a:endParaRPr lang="en-US" sz="1600">
                        <a:effectLst/>
                        <a:latin typeface="Calibri"/>
                        <a:ea typeface="Calibri"/>
                        <a:cs typeface="Times New Roman"/>
                      </a:endParaRPr>
                    </a:p>
                  </a:txBody>
                  <a:tcPr marL="83691" marR="83691" marT="41845" marB="41845" anchor="ctr"/>
                </a:tc>
                <a:tc>
                  <a:txBody>
                    <a:bodyPr/>
                    <a:lstStyle/>
                    <a:p>
                      <a:pPr marL="0" marR="0" algn="ctr">
                        <a:spcBef>
                          <a:spcPts val="0"/>
                        </a:spcBef>
                        <a:spcAft>
                          <a:spcPts val="0"/>
                        </a:spcAft>
                      </a:pPr>
                      <a:r>
                        <a:rPr lang="en-US" sz="1600" dirty="0">
                          <a:effectLst/>
                        </a:rPr>
                        <a:t>Project Type Eligible</a:t>
                      </a:r>
                      <a:endParaRPr lang="en-US" sz="1600" dirty="0">
                        <a:effectLst/>
                        <a:latin typeface="Calibri"/>
                        <a:ea typeface="Calibri"/>
                        <a:cs typeface="Times New Roman"/>
                      </a:endParaRPr>
                    </a:p>
                  </a:txBody>
                  <a:tcPr marL="83691" marR="83691" marT="41845" marB="41845" anchor="ctr"/>
                </a:tc>
                <a:tc>
                  <a:txBody>
                    <a:bodyPr/>
                    <a:lstStyle/>
                    <a:p>
                      <a:pPr marL="0" marR="0" algn="ctr">
                        <a:spcBef>
                          <a:spcPts val="0"/>
                        </a:spcBef>
                        <a:spcAft>
                          <a:spcPts val="0"/>
                        </a:spcAft>
                      </a:pPr>
                      <a:r>
                        <a:rPr lang="en-US" sz="1600" dirty="0">
                          <a:effectLst/>
                        </a:rPr>
                        <a:t> Notes</a:t>
                      </a:r>
                      <a:endParaRPr lang="en-US" sz="16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698890">
                <a:tc>
                  <a:txBody>
                    <a:bodyPr/>
                    <a:lstStyle/>
                    <a:p>
                      <a:pPr marL="0" marR="0">
                        <a:spcBef>
                          <a:spcPts val="0"/>
                        </a:spcBef>
                        <a:spcAft>
                          <a:spcPts val="0"/>
                        </a:spcAft>
                      </a:pPr>
                      <a:r>
                        <a:rPr lang="en-US" sz="1400">
                          <a:effectLst/>
                        </a:rPr>
                        <a:t>Portable Tier 0, 1, and 2</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25-49</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No</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Repower</a:t>
                      </a:r>
                      <a:r>
                        <a:rPr lang="en-US" sz="1400" baseline="0">
                          <a:effectLst/>
                        </a:rPr>
                        <a:t>, </a:t>
                      </a:r>
                      <a:r>
                        <a:rPr lang="en-US" sz="1400">
                          <a:effectLst/>
                        </a:rPr>
                        <a:t>Retrofit or Replacement</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Engines under 50 horsepower are not subject to the ATCMs and are eligible for Carl Moyer grants</a:t>
                      </a:r>
                      <a:endParaRPr lang="en-US" sz="140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667122">
                <a:tc>
                  <a:txBody>
                    <a:bodyPr/>
                    <a:lstStyle/>
                    <a:p>
                      <a:pPr marL="0" marR="0">
                        <a:spcBef>
                          <a:spcPts val="0"/>
                        </a:spcBef>
                        <a:spcAft>
                          <a:spcPts val="0"/>
                        </a:spcAft>
                      </a:pPr>
                      <a:r>
                        <a:rPr lang="en-US" sz="1400">
                          <a:effectLst/>
                        </a:rPr>
                        <a:t>Portable Tier 0</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50-750</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Yes, Portable ATCM</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dirty="0">
                          <a:effectLst/>
                        </a:rPr>
                        <a:t>None</a:t>
                      </a:r>
                      <a:endParaRPr lang="en-US" sz="1400" dirty="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Tier 0 engines subject to Portable ATCM are not eligible for Moyer grants</a:t>
                      </a:r>
                      <a:endParaRPr lang="en-US" sz="140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667122">
                <a:tc>
                  <a:txBody>
                    <a:bodyPr/>
                    <a:lstStyle/>
                    <a:p>
                      <a:pPr marL="0" marR="0">
                        <a:spcBef>
                          <a:spcPts val="0"/>
                        </a:spcBef>
                        <a:spcAft>
                          <a:spcPts val="0"/>
                        </a:spcAft>
                      </a:pPr>
                      <a:r>
                        <a:rPr lang="en-US" sz="1400">
                          <a:effectLst/>
                        </a:rPr>
                        <a:t>Portable Tier 1</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50-750</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Yes, Portable ATCM</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baseline="0">
                          <a:effectLst/>
                          <a:latin typeface="+mn-lt"/>
                          <a:ea typeface="+mn-ea"/>
                          <a:cs typeface="+mn-cs"/>
                        </a:rPr>
                        <a:t>None</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baseline="0" dirty="0">
                          <a:effectLst/>
                          <a:latin typeface="+mn-lt"/>
                          <a:ea typeface="+mn-ea"/>
                          <a:cs typeface="+mn-cs"/>
                        </a:rPr>
                        <a:t>Tier 1 engines subject to Tier Phase-out Schedule must be retired by 1/1/2020, thus not eligible for Carl Moyer grants</a:t>
                      </a:r>
                      <a:endParaRPr lang="en-US" sz="1400" dirty="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667122">
                <a:tc>
                  <a:txBody>
                    <a:bodyPr/>
                    <a:lstStyle/>
                    <a:p>
                      <a:pPr marL="0" marR="0">
                        <a:spcBef>
                          <a:spcPts val="0"/>
                        </a:spcBef>
                        <a:spcAft>
                          <a:spcPts val="0"/>
                        </a:spcAft>
                      </a:pPr>
                      <a:r>
                        <a:rPr lang="en-US" sz="1400">
                          <a:effectLst/>
                        </a:rPr>
                        <a:t>Portable Tier  2</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50-750</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a:effectLst/>
                        </a:rPr>
                        <a:t>Yes, Portable ATCM</a:t>
                      </a:r>
                      <a:endParaRPr lang="en-US" sz="140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baseline="0" dirty="0">
                          <a:effectLst/>
                          <a:latin typeface="+mn-lt"/>
                          <a:ea typeface="+mn-ea"/>
                          <a:cs typeface="+mn-cs"/>
                        </a:rPr>
                        <a:t>Tier 4 diesel or SI repowers and replacements</a:t>
                      </a:r>
                      <a:endParaRPr lang="en-US" sz="1400" dirty="0">
                        <a:effectLst/>
                        <a:latin typeface="Calibri"/>
                        <a:ea typeface="Calibri"/>
                        <a:cs typeface="Times New Roman"/>
                      </a:endParaRPr>
                    </a:p>
                  </a:txBody>
                  <a:tcPr marL="83691" marR="83691" marT="41845" marB="41845"/>
                </a:tc>
                <a:tc>
                  <a:txBody>
                    <a:bodyPr/>
                    <a:lstStyle/>
                    <a:p>
                      <a:pPr marL="0" marR="0">
                        <a:spcBef>
                          <a:spcPts val="0"/>
                        </a:spcBef>
                        <a:spcAft>
                          <a:spcPts val="0"/>
                        </a:spcAft>
                      </a:pPr>
                      <a:r>
                        <a:rPr lang="en-US" sz="1400" baseline="0" dirty="0">
                          <a:effectLst/>
                          <a:latin typeface="+mn-lt"/>
                          <a:ea typeface="+mn-ea"/>
                          <a:cs typeface="+mn-cs"/>
                        </a:rPr>
                        <a:t>Small and Large Fleet funding opportunities possible </a:t>
                      </a:r>
                      <a:endParaRPr lang="en-US" sz="1400" dirty="0">
                        <a:effectLst/>
                        <a:latin typeface="Calibri"/>
                        <a:ea typeface="Calibri"/>
                        <a:cs typeface="Times New Roman"/>
                      </a:endParaRPr>
                    </a:p>
                  </a:txBody>
                  <a:tcPr marL="0" marR="0" marT="0" marB="0"/>
                </a:tc>
                <a:extLst>
                  <a:ext uri="{0D108BD9-81ED-4DB2-BD59-A6C34878D82A}">
                    <a16:rowId xmlns:a16="http://schemas.microsoft.com/office/drawing/2014/main" val="2442166894"/>
                  </a:ext>
                </a:extLst>
              </a:tr>
            </a:tbl>
          </a:graphicData>
        </a:graphic>
      </p:graphicFrame>
    </p:spTree>
    <p:extLst>
      <p:ext uri="{BB962C8B-B14F-4D97-AF65-F5344CB8AC3E}">
        <p14:creationId xmlns:p14="http://schemas.microsoft.com/office/powerpoint/2010/main" val="1639696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BFDA6284-4E06-4F93-9624-A49FE810F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0" name="Rectangle 9">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struction vehicle">
            <a:extLst>
              <a:ext uri="{FF2B5EF4-FFF2-40B4-BE49-F238E27FC236}">
                <a16:creationId xmlns:a16="http://schemas.microsoft.com/office/drawing/2014/main" id="{72ADBE4F-BC31-7D24-92B1-0070D394A7E8}"/>
              </a:ext>
            </a:extLst>
          </p:cNvPr>
          <p:cNvPicPr>
            <a:picLocks noChangeAspect="1"/>
          </p:cNvPicPr>
          <p:nvPr/>
        </p:nvPicPr>
        <p:blipFill rotWithShape="1">
          <a:blip r:embed="rId3">
            <a:alphaModFix amt="40000"/>
          </a:blip>
          <a:srcRect l="1968" r="9031" b="-1"/>
          <a:stretch/>
        </p:blipFill>
        <p:spPr>
          <a:xfrm>
            <a:off x="20" y="10"/>
            <a:ext cx="9143980" cy="6857990"/>
          </a:xfrm>
          <a:prstGeom prst="rect">
            <a:avLst/>
          </a:prstGeom>
        </p:spPr>
      </p:pic>
      <p:sp>
        <p:nvSpPr>
          <p:cNvPr id="2" name="Title 1"/>
          <p:cNvSpPr>
            <a:spLocks noGrp="1"/>
          </p:cNvSpPr>
          <p:nvPr>
            <p:ph type="title"/>
          </p:nvPr>
        </p:nvSpPr>
        <p:spPr>
          <a:xfrm>
            <a:off x="607500" y="1449147"/>
            <a:ext cx="7929000" cy="3732453"/>
          </a:xfrm>
        </p:spPr>
        <p:txBody>
          <a:bodyPr vert="horz" lIns="91440" tIns="45720" rIns="91440" bIns="45720" rtlCol="0" anchor="b">
            <a:normAutofit/>
          </a:bodyPr>
          <a:lstStyle/>
          <a:p>
            <a:pPr algn="l" fontAlgn="auto">
              <a:spcAft>
                <a:spcPts val="0"/>
              </a:spcAft>
              <a:defRPr/>
            </a:pPr>
            <a:r>
              <a:rPr lang="en-US" sz="5400" dirty="0">
                <a:cs typeface="+mj-cs"/>
              </a:rPr>
              <a:t>Project Categories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09996" y="766784"/>
            <a:ext cx="7524003" cy="970450"/>
          </a:xfrm>
        </p:spPr>
        <p:txBody>
          <a:bodyPr/>
          <a:lstStyle/>
          <a:p>
            <a:pPr eaLnBrk="1" hangingPunct="1"/>
            <a:r>
              <a:rPr lang="en-US" altLang="en-US" sz="3600" dirty="0"/>
              <a:t>Project Types - Overview</a:t>
            </a:r>
          </a:p>
        </p:txBody>
      </p:sp>
      <p:sp>
        <p:nvSpPr>
          <p:cNvPr id="29699" name="Content Placeholder 2"/>
          <p:cNvSpPr>
            <a:spLocks noGrp="1"/>
          </p:cNvSpPr>
          <p:nvPr>
            <p:ph idx="1"/>
          </p:nvPr>
        </p:nvSpPr>
        <p:spPr>
          <a:xfrm>
            <a:off x="457197" y="1902372"/>
            <a:ext cx="8229600" cy="4874988"/>
          </a:xfrm>
        </p:spPr>
        <p:txBody>
          <a:bodyPr>
            <a:normAutofit/>
          </a:bodyPr>
          <a:lstStyle/>
          <a:p>
            <a:pPr eaLnBrk="1" hangingPunct="1">
              <a:buFont typeface="Arial" panose="020B0604020202020204" pitchFamily="34" charset="0"/>
              <a:buChar char="•"/>
            </a:pPr>
            <a:r>
              <a:rPr lang="en-US" altLang="en-US" sz="1600" dirty="0"/>
              <a:t>Four Applications:</a:t>
            </a:r>
          </a:p>
          <a:p>
            <a:pPr lvl="1">
              <a:buFont typeface="Arial" panose="020B0604020202020204" pitchFamily="34" charset="0"/>
              <a:buChar char="•"/>
            </a:pPr>
            <a:r>
              <a:rPr lang="en-US" altLang="en-US" sz="1400" dirty="0"/>
              <a:t>Ag Pump Repower &amp; Electrify</a:t>
            </a:r>
          </a:p>
          <a:p>
            <a:pPr lvl="1">
              <a:buFont typeface="Arial" panose="020B0604020202020204" pitchFamily="34" charset="0"/>
              <a:buChar char="•"/>
            </a:pPr>
            <a:r>
              <a:rPr lang="en-US" altLang="en-US" sz="1400" dirty="0"/>
              <a:t>Off-Road Repower &amp; Retrofit</a:t>
            </a:r>
          </a:p>
          <a:p>
            <a:pPr lvl="1">
              <a:buFont typeface="Arial" panose="020B0604020202020204" pitchFamily="34" charset="0"/>
              <a:buChar char="•"/>
            </a:pPr>
            <a:r>
              <a:rPr lang="en-US" altLang="en-US" sz="1400" dirty="0"/>
              <a:t>Off-Road Equipment Replacement</a:t>
            </a:r>
          </a:p>
          <a:p>
            <a:pPr lvl="1">
              <a:buFont typeface="Arial" panose="020B0604020202020204" pitchFamily="34" charset="0"/>
              <a:buChar char="•"/>
            </a:pPr>
            <a:r>
              <a:rPr lang="en-US" altLang="en-US" sz="1400" dirty="0"/>
              <a:t>Zero-Emission UTV</a:t>
            </a:r>
          </a:p>
          <a:p>
            <a:pPr eaLnBrk="1" hangingPunct="1">
              <a:buFont typeface="Arial" panose="020B0604020202020204" pitchFamily="34" charset="0"/>
              <a:buChar char="•"/>
            </a:pPr>
            <a:r>
              <a:rPr lang="en-US" altLang="en-US" sz="1600" dirty="0"/>
              <a:t>Eligible equipment can be used in construction, agriculture, government, &amp; other business</a:t>
            </a:r>
          </a:p>
          <a:p>
            <a:pPr eaLnBrk="1" hangingPunct="1">
              <a:buFont typeface="Arial" panose="020B0604020202020204" pitchFamily="34" charset="0"/>
              <a:buChar char="•"/>
            </a:pPr>
            <a:r>
              <a:rPr lang="en-US" altLang="en-US" sz="1600" dirty="0"/>
              <a:t>Examples:</a:t>
            </a:r>
          </a:p>
          <a:p>
            <a:pPr lvl="1" eaLnBrk="1" hangingPunct="1">
              <a:buFont typeface="Arial" panose="020B0604020202020204" pitchFamily="34" charset="0"/>
              <a:buChar char="•"/>
            </a:pPr>
            <a:r>
              <a:rPr lang="en-US" altLang="en-US" sz="1400" dirty="0"/>
              <a:t>Agricultural irrigation pumps = Ag Pump Repower Application</a:t>
            </a:r>
          </a:p>
          <a:p>
            <a:pPr lvl="1" eaLnBrk="1" hangingPunct="1">
              <a:buFont typeface="Arial" panose="020B0604020202020204" pitchFamily="34" charset="0"/>
              <a:buChar char="•"/>
            </a:pPr>
            <a:r>
              <a:rPr lang="en-US" altLang="en-US" sz="1400" dirty="0"/>
              <a:t>Repowering engine on agricultural bin carriers = Off Road Repower Application</a:t>
            </a:r>
          </a:p>
          <a:p>
            <a:pPr lvl="1" eaLnBrk="1" hangingPunct="1">
              <a:buFont typeface="Arial" panose="020B0604020202020204" pitchFamily="34" charset="0"/>
              <a:buChar char="•"/>
            </a:pPr>
            <a:r>
              <a:rPr lang="en-US" altLang="en-US" sz="1400" dirty="0"/>
              <a:t>Replacing old off-road tractor with tractor = Off Road Equipment Replacement Application</a:t>
            </a:r>
          </a:p>
          <a:p>
            <a:pPr lvl="1" eaLnBrk="1" hangingPunct="1">
              <a:buFont typeface="Arial" panose="020B0604020202020204" pitchFamily="34" charset="0"/>
              <a:buChar char="•"/>
            </a:pPr>
            <a:r>
              <a:rPr lang="en-US" altLang="en-US" sz="1400" dirty="0"/>
              <a:t>Replacing diesel UTV with electric UTV = Zero-Emission UTV Application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6" y="757906"/>
            <a:ext cx="7524003" cy="970450"/>
          </a:xfrm>
        </p:spPr>
        <p:txBody>
          <a:bodyPr/>
          <a:lstStyle/>
          <a:p>
            <a:r>
              <a:rPr lang="en-US" sz="3600" dirty="0"/>
              <a:t>Project Type Descriptions</a:t>
            </a:r>
          </a:p>
        </p:txBody>
      </p:sp>
      <p:sp>
        <p:nvSpPr>
          <p:cNvPr id="3" name="Content Placeholder 2"/>
          <p:cNvSpPr>
            <a:spLocks noGrp="1"/>
          </p:cNvSpPr>
          <p:nvPr>
            <p:ph idx="1"/>
          </p:nvPr>
        </p:nvSpPr>
        <p:spPr>
          <a:xfrm>
            <a:off x="809997" y="2080244"/>
            <a:ext cx="7524003" cy="3636510"/>
          </a:xfrm>
        </p:spPr>
        <p:txBody>
          <a:bodyPr/>
          <a:lstStyle/>
          <a:p>
            <a:pPr>
              <a:buFont typeface="Arial" panose="020B0604020202020204" pitchFamily="34" charset="0"/>
              <a:buChar char="•"/>
            </a:pPr>
            <a:r>
              <a:rPr lang="en-US" sz="2000" dirty="0"/>
              <a:t>Repower – the replacement of the existing engine with a newer emission-certified engine or electric motor</a:t>
            </a:r>
          </a:p>
          <a:p>
            <a:pPr>
              <a:buFont typeface="Arial" panose="020B0604020202020204" pitchFamily="34" charset="0"/>
              <a:buChar char="•"/>
            </a:pPr>
            <a:r>
              <a:rPr lang="en-US" sz="2000" dirty="0"/>
              <a:t>Retrofit – the installation of an ARB verified emission control system on an existing engine</a:t>
            </a:r>
          </a:p>
          <a:p>
            <a:pPr>
              <a:buFont typeface="Arial" panose="020B0604020202020204" pitchFamily="34" charset="0"/>
              <a:buChar char="•"/>
            </a:pPr>
            <a:r>
              <a:rPr lang="en-US" sz="2000" dirty="0"/>
              <a:t>Equipment Replacement – the purchase of new or used equipment with an engine certified to the current emission standard to replace older equipment that must be scrapped</a:t>
            </a:r>
          </a:p>
          <a:p>
            <a:pPr marL="0" indent="0">
              <a:buNone/>
            </a:pPr>
            <a:endParaRPr lang="en-US" sz="2100" dirty="0"/>
          </a:p>
        </p:txBody>
      </p:sp>
    </p:spTree>
    <p:extLst>
      <p:ext uri="{BB962C8B-B14F-4D97-AF65-F5344CB8AC3E}">
        <p14:creationId xmlns:p14="http://schemas.microsoft.com/office/powerpoint/2010/main" val="1545305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887315" y="887313"/>
            <a:ext cx="6858002" cy="5083374"/>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338635" y="947607"/>
            <a:ext cx="3292070" cy="4962786"/>
          </a:xfrm>
        </p:spPr>
        <p:txBody>
          <a:bodyPr vert="horz" lIns="91440" tIns="45720" rIns="91440" bIns="45720" rtlCol="0" anchor="ctr">
            <a:normAutofit/>
          </a:bodyPr>
          <a:lstStyle/>
          <a:p>
            <a:pPr algn="l"/>
            <a:r>
              <a:rPr lang="en-US" sz="3600" dirty="0">
                <a:cs typeface="+mj-cs"/>
              </a:rPr>
              <a:t>Ag Pump Repower &amp; Electrify</a:t>
            </a:r>
          </a:p>
        </p:txBody>
      </p:sp>
    </p:spTree>
    <p:extLst>
      <p:ext uri="{BB962C8B-B14F-4D97-AF65-F5344CB8AC3E}">
        <p14:creationId xmlns:p14="http://schemas.microsoft.com/office/powerpoint/2010/main" val="140354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607501" y="704640"/>
            <a:ext cx="7928998" cy="970450"/>
          </a:xfrm>
        </p:spPr>
        <p:txBody>
          <a:bodyPr>
            <a:normAutofit/>
          </a:bodyPr>
          <a:lstStyle/>
          <a:p>
            <a:pPr eaLnBrk="1" hangingPunct="1"/>
            <a:r>
              <a:rPr lang="en-US" altLang="en-US" dirty="0"/>
              <a:t>Ag Pump Repower &amp; Electrify</a:t>
            </a:r>
          </a:p>
        </p:txBody>
      </p:sp>
      <p:pic>
        <p:nvPicPr>
          <p:cNvPr id="10" name="Picture 5" descr="J:\Photographs\Moyer\Year 13\2010-46\Post Inspection\P10700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63" r="29278" b="4"/>
          <a:stretch/>
        </p:blipFill>
        <p:spPr bwMode="auto">
          <a:xfrm>
            <a:off x="720328" y="2413000"/>
            <a:ext cx="2184797" cy="3628362"/>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
        <p:nvSpPr>
          <p:cNvPr id="25603" name="Content Placeholder 2"/>
          <p:cNvSpPr>
            <a:spLocks noGrp="1"/>
          </p:cNvSpPr>
          <p:nvPr>
            <p:ph idx="1"/>
          </p:nvPr>
        </p:nvSpPr>
        <p:spPr>
          <a:xfrm>
            <a:off x="3246948" y="2182181"/>
            <a:ext cx="5289550" cy="4239640"/>
          </a:xfrm>
        </p:spPr>
        <p:txBody>
          <a:bodyPr>
            <a:normAutofit lnSpcReduction="10000"/>
          </a:bodyPr>
          <a:lstStyle/>
          <a:p>
            <a:pPr eaLnBrk="1" hangingPunct="1">
              <a:buFont typeface="Arial" panose="020B0604020202020204" pitchFamily="34" charset="0"/>
              <a:buChar char="•"/>
            </a:pPr>
            <a:r>
              <a:rPr lang="en-US" altLang="en-US" dirty="0"/>
              <a:t>Repower awards up to 85% of the cost of the project</a:t>
            </a:r>
          </a:p>
          <a:p>
            <a:pPr eaLnBrk="1" hangingPunct="1">
              <a:buFont typeface="Arial" panose="020B0604020202020204" pitchFamily="34" charset="0"/>
              <a:buChar char="•"/>
            </a:pPr>
            <a:r>
              <a:rPr lang="en-US" altLang="en-US" dirty="0"/>
              <a:t>Diesel to diesel, SI, or electric</a:t>
            </a:r>
          </a:p>
          <a:p>
            <a:pPr eaLnBrk="1" hangingPunct="1">
              <a:buFont typeface="Arial" panose="020B0604020202020204" pitchFamily="34" charset="0"/>
              <a:buChar char="•"/>
            </a:pPr>
            <a:r>
              <a:rPr lang="en-US" altLang="en-US" dirty="0"/>
              <a:t>SI to SI or electric</a:t>
            </a:r>
          </a:p>
          <a:p>
            <a:pPr eaLnBrk="1" hangingPunct="1">
              <a:buFont typeface="Arial" panose="020B0604020202020204" pitchFamily="34" charset="0"/>
              <a:buChar char="•"/>
            </a:pPr>
            <a:r>
              <a:rPr lang="en-US" altLang="en-US" dirty="0"/>
              <a:t>Project life between 1-10 years</a:t>
            </a:r>
          </a:p>
          <a:p>
            <a:pPr eaLnBrk="1" hangingPunct="1">
              <a:buFont typeface="Arial" panose="020B0604020202020204" pitchFamily="34" charset="0"/>
              <a:buChar char="•"/>
            </a:pPr>
            <a:r>
              <a:rPr lang="en-US" altLang="en-US" dirty="0"/>
              <a:t>Low-use and Intermittent Tier 1/2 must be completed by 12/31/2025</a:t>
            </a:r>
          </a:p>
          <a:p>
            <a:pPr eaLnBrk="1" hangingPunct="1">
              <a:buFont typeface="Arial" panose="020B0604020202020204" pitchFamily="34" charset="0"/>
              <a:buChar char="•"/>
            </a:pPr>
            <a:r>
              <a:rPr lang="en-US" altLang="en-US" dirty="0"/>
              <a:t>Required to Apply:</a:t>
            </a:r>
          </a:p>
          <a:p>
            <a:pPr lvl="1">
              <a:buFont typeface="Arial" panose="020B0604020202020204" pitchFamily="34" charset="0"/>
              <a:buChar char="•"/>
            </a:pPr>
            <a:r>
              <a:rPr lang="en-US" altLang="en-US" dirty="0"/>
              <a:t>Proof of liability insurance</a:t>
            </a:r>
          </a:p>
          <a:p>
            <a:pPr lvl="1">
              <a:buFont typeface="Arial" panose="020B0604020202020204" pitchFamily="34" charset="0"/>
              <a:buChar char="•"/>
            </a:pPr>
            <a:r>
              <a:rPr lang="en-US" altLang="en-US" dirty="0"/>
              <a:t>Quote for new engine/motor (any dealer)</a:t>
            </a:r>
          </a:p>
          <a:p>
            <a:pPr lvl="1">
              <a:buFont typeface="Arial" panose="020B0604020202020204" pitchFamily="34" charset="0"/>
              <a:buChar char="•"/>
            </a:pPr>
            <a:r>
              <a:rPr lang="en-US" altLang="en-US" dirty="0"/>
              <a:t>Executive order for new engine</a:t>
            </a:r>
          </a:p>
          <a:p>
            <a:pPr lvl="1">
              <a:buFont typeface="Arial" panose="020B0604020202020204" pitchFamily="34" charset="0"/>
              <a:buChar char="•"/>
            </a:pPr>
            <a:r>
              <a:rPr lang="en-US" altLang="en-US" dirty="0"/>
              <a:t>Complete application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6A8E5DB-4FA6-EBC8-6165-CD1CA4C80D4C}"/>
            </a:ext>
          </a:extLst>
        </p:cNvPr>
        <p:cNvGrpSpPr/>
        <p:nvPr/>
      </p:nvGrpSpPr>
      <p:grpSpPr>
        <a:xfrm>
          <a:off x="0" y="0"/>
          <a:ext cx="0" cy="0"/>
          <a:chOff x="0" y="0"/>
          <a:chExt cx="0" cy="0"/>
        </a:xfrm>
      </p:grpSpPr>
      <p:sp>
        <p:nvSpPr>
          <p:cNvPr id="7" name="Freeform 6">
            <a:extLst>
              <a:ext uri="{FF2B5EF4-FFF2-40B4-BE49-F238E27FC236}">
                <a16:creationId xmlns:a16="http://schemas.microsoft.com/office/drawing/2014/main" id="{9C642F52-B2D4-A5A0-7AC3-894621F2E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E68CBA04-F82D-08C2-99D2-01DF54621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94E52D5-E608-9EA1-3867-91AAC409D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887315" y="887313"/>
            <a:ext cx="6858002" cy="5083374"/>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5B195C5-A4C9-0C33-4469-F12EBC17827F}"/>
              </a:ext>
            </a:extLst>
          </p:cNvPr>
          <p:cNvSpPr>
            <a:spLocks noGrp="1"/>
          </p:cNvSpPr>
          <p:nvPr>
            <p:ph type="title"/>
          </p:nvPr>
        </p:nvSpPr>
        <p:spPr>
          <a:xfrm>
            <a:off x="338635" y="947607"/>
            <a:ext cx="3292070" cy="4962786"/>
          </a:xfrm>
        </p:spPr>
        <p:txBody>
          <a:bodyPr vert="horz" lIns="91440" tIns="45720" rIns="91440" bIns="45720" rtlCol="0" anchor="ctr">
            <a:normAutofit/>
          </a:bodyPr>
          <a:lstStyle/>
          <a:p>
            <a:pPr algn="l"/>
            <a:r>
              <a:rPr lang="en-US" sz="3600" dirty="0">
                <a:cs typeface="+mj-cs"/>
              </a:rPr>
              <a:t>Off-Road Repower and Retrofit</a:t>
            </a:r>
          </a:p>
        </p:txBody>
      </p:sp>
    </p:spTree>
    <p:extLst>
      <p:ext uri="{BB962C8B-B14F-4D97-AF65-F5344CB8AC3E}">
        <p14:creationId xmlns:p14="http://schemas.microsoft.com/office/powerpoint/2010/main" val="1412754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8" descr="J:\Photographs\Moyer\Audits\2012\2009-26\SDC18018.JP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5006" r="25006"/>
          <a:stretch/>
        </p:blipFill>
        <p:spPr bwMode="auto">
          <a:xfrm>
            <a:off x="4572000" y="0"/>
            <a:ext cx="4570837" cy="685800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6">
            <a:extLst>
              <a:ext uri="{FF2B5EF4-FFF2-40B4-BE49-F238E27FC236}">
                <a16:creationId xmlns:a16="http://schemas.microsoft.com/office/drawing/2014/main" id="{3EEED574-6FCC-45F8-ABA8-05782705A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864100"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0762" y="243001"/>
            <a:ext cx="3802575" cy="1559412"/>
          </a:xfrm>
        </p:spPr>
        <p:txBody>
          <a:bodyPr>
            <a:normAutofit/>
          </a:bodyPr>
          <a:lstStyle/>
          <a:p>
            <a:r>
              <a:rPr lang="en-US" sz="3600" dirty="0"/>
              <a:t>Required to Apply</a:t>
            </a:r>
          </a:p>
        </p:txBody>
      </p:sp>
      <p:sp>
        <p:nvSpPr>
          <p:cNvPr id="3" name="Content Placeholder 2"/>
          <p:cNvSpPr>
            <a:spLocks noGrp="1"/>
          </p:cNvSpPr>
          <p:nvPr>
            <p:ph idx="1"/>
          </p:nvPr>
        </p:nvSpPr>
        <p:spPr>
          <a:xfrm>
            <a:off x="142043" y="2045413"/>
            <a:ext cx="4570836" cy="4569585"/>
          </a:xfrm>
        </p:spPr>
        <p:txBody>
          <a:bodyPr>
            <a:normAutofit lnSpcReduction="10000"/>
          </a:bodyPr>
          <a:lstStyle/>
          <a:p>
            <a:pPr>
              <a:lnSpc>
                <a:spcPct val="90000"/>
              </a:lnSpc>
              <a:buFont typeface="Arial" panose="020B0604020202020204" pitchFamily="34" charset="0"/>
              <a:buChar char="•"/>
            </a:pPr>
            <a:r>
              <a:rPr lang="en-US" sz="1600" dirty="0"/>
              <a:t>Completed Application</a:t>
            </a:r>
          </a:p>
          <a:p>
            <a:pPr>
              <a:lnSpc>
                <a:spcPct val="90000"/>
              </a:lnSpc>
              <a:buFont typeface="Arial" panose="020B0604020202020204" pitchFamily="34" charset="0"/>
              <a:buChar char="•"/>
            </a:pPr>
            <a:r>
              <a:rPr lang="en-US" sz="1600" dirty="0"/>
              <a:t>Proof of liability insurance for property on Application</a:t>
            </a:r>
          </a:p>
          <a:p>
            <a:pPr>
              <a:lnSpc>
                <a:spcPct val="90000"/>
              </a:lnSpc>
              <a:buFont typeface="Arial" panose="020B0604020202020204" pitchFamily="34" charset="0"/>
              <a:buChar char="•"/>
            </a:pPr>
            <a:r>
              <a:rPr lang="en-US" sz="1600" dirty="0"/>
              <a:t>Itemized quote for new engine/motor</a:t>
            </a:r>
          </a:p>
          <a:p>
            <a:pPr>
              <a:lnSpc>
                <a:spcPct val="90000"/>
              </a:lnSpc>
              <a:buFont typeface="Arial" panose="020B0604020202020204" pitchFamily="34" charset="0"/>
              <a:buChar char="•"/>
            </a:pPr>
            <a:r>
              <a:rPr lang="en-US" sz="1600" dirty="0"/>
              <a:t>Can use any certified dealer/installer</a:t>
            </a:r>
            <a:endParaRPr lang="en-US" sz="1600" dirty="0">
              <a:cs typeface="Calibri"/>
            </a:endParaRPr>
          </a:p>
          <a:p>
            <a:pPr>
              <a:lnSpc>
                <a:spcPct val="90000"/>
              </a:lnSpc>
              <a:buFont typeface="Arial" panose="020B0604020202020204" pitchFamily="34" charset="0"/>
              <a:buChar char="•"/>
            </a:pPr>
            <a:r>
              <a:rPr lang="en-US" sz="1600" dirty="0"/>
              <a:t>Executive order for new engine</a:t>
            </a:r>
          </a:p>
          <a:p>
            <a:pPr>
              <a:lnSpc>
                <a:spcPct val="90000"/>
              </a:lnSpc>
              <a:buFont typeface="Arial" panose="020B0604020202020204" pitchFamily="34" charset="0"/>
              <a:buChar char="•"/>
            </a:pPr>
            <a:r>
              <a:rPr lang="en-US" sz="1600" dirty="0"/>
              <a:t>24 months of historical usage (optional)</a:t>
            </a:r>
          </a:p>
          <a:p>
            <a:pPr marL="547370" lvl="1">
              <a:lnSpc>
                <a:spcPct val="90000"/>
              </a:lnSpc>
              <a:buFont typeface="Arial" panose="020B0604020202020204" pitchFamily="34" charset="0"/>
              <a:buChar char="•"/>
            </a:pPr>
            <a:r>
              <a:rPr lang="en-US" dirty="0"/>
              <a:t>If not provided, estimate usage on Application and the project will be required to meet a minimum usage</a:t>
            </a:r>
            <a:endParaRPr lang="en-US" dirty="0">
              <a:cs typeface="Calibri"/>
            </a:endParaRPr>
          </a:p>
          <a:p>
            <a:pPr>
              <a:lnSpc>
                <a:spcPct val="90000"/>
              </a:lnSpc>
              <a:buFont typeface="Arial" panose="020B0604020202020204" pitchFamily="34" charset="0"/>
              <a:buChar char="•"/>
            </a:pPr>
            <a:r>
              <a:rPr lang="en-US" sz="1600" dirty="0"/>
              <a:t>Regulatory compliance (DOORS, PERP) if applicable</a:t>
            </a:r>
          </a:p>
          <a:p>
            <a:pPr>
              <a:lnSpc>
                <a:spcPct val="90000"/>
              </a:lnSpc>
              <a:buFont typeface="Arial" panose="020B0604020202020204" pitchFamily="34" charset="0"/>
              <a:buChar char="•"/>
            </a:pPr>
            <a:r>
              <a:rPr lang="en-US" sz="1600" dirty="0"/>
              <a:t>Co-funding information (if applicable)</a:t>
            </a:r>
          </a:p>
          <a:p>
            <a:pPr>
              <a:lnSpc>
                <a:spcPct val="90000"/>
              </a:lnSpc>
              <a:buFont typeface="Arial" panose="020B0604020202020204" pitchFamily="34" charset="0"/>
              <a:buChar char="•"/>
            </a:pPr>
            <a:r>
              <a:rPr lang="en-US" sz="1600" dirty="0">
                <a:ea typeface="+mn-lt"/>
                <a:cs typeface="+mn-lt"/>
              </a:rPr>
              <a:t>Zero emission repowers (except stationary ag) must have 3 year or 5,000 hour warranty</a:t>
            </a:r>
            <a:endParaRPr lang="en-US" sz="1600" dirty="0">
              <a:cs typeface="Calibri"/>
            </a:endParaRPr>
          </a:p>
        </p:txBody>
      </p:sp>
    </p:spTree>
    <p:extLst>
      <p:ext uri="{BB962C8B-B14F-4D97-AF65-F5344CB8AC3E}">
        <p14:creationId xmlns:p14="http://schemas.microsoft.com/office/powerpoint/2010/main" val="264561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86"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1287" name="Rectangle 11281">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Title 1"/>
          <p:cNvSpPr>
            <a:spLocks noGrp="1"/>
          </p:cNvSpPr>
          <p:nvPr>
            <p:ph type="title"/>
          </p:nvPr>
        </p:nvSpPr>
        <p:spPr>
          <a:xfrm>
            <a:off x="607500" y="2725271"/>
            <a:ext cx="7929000" cy="2189254"/>
          </a:xfrm>
          <a:effectLst/>
        </p:spPr>
        <p:txBody>
          <a:bodyPr vert="horz" lIns="91440" tIns="45720" rIns="91440" bIns="45720" rtlCol="0" anchor="t">
            <a:normAutofit/>
          </a:bodyPr>
          <a:lstStyle/>
          <a:p>
            <a:pPr algn="ctr">
              <a:lnSpc>
                <a:spcPct val="90000"/>
              </a:lnSpc>
            </a:pPr>
            <a:r>
              <a:rPr lang="en-US" altLang="en-US" sz="5000">
                <a:solidFill>
                  <a:schemeClr val="tx1"/>
                </a:solidFill>
                <a:cs typeface="+mj-cs"/>
              </a:rPr>
              <a:t>Carl Moyer Memorial Air Quality Standards Attainment Program</a:t>
            </a:r>
          </a:p>
        </p:txBody>
      </p:sp>
      <p:sp>
        <p:nvSpPr>
          <p:cNvPr id="11288" name="Freeform: Shape 11283">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9144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887315" y="887313"/>
            <a:ext cx="6858002" cy="5083374"/>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338635" y="947607"/>
            <a:ext cx="3292070" cy="4962786"/>
          </a:xfrm>
        </p:spPr>
        <p:txBody>
          <a:bodyPr vert="horz" lIns="91440" tIns="45720" rIns="91440" bIns="45720" rtlCol="0" anchor="ctr">
            <a:normAutofit/>
          </a:bodyPr>
          <a:lstStyle/>
          <a:p>
            <a:pPr algn="l">
              <a:lnSpc>
                <a:spcPct val="90000"/>
              </a:lnSpc>
            </a:pPr>
            <a:r>
              <a:rPr lang="en-US" sz="3600" dirty="0">
                <a:cs typeface="+mj-cs"/>
              </a:rPr>
              <a:t>Off-Road Equipment Replacement</a:t>
            </a:r>
          </a:p>
        </p:txBody>
      </p:sp>
    </p:spTree>
    <p:extLst>
      <p:ext uri="{BB962C8B-B14F-4D97-AF65-F5344CB8AC3E}">
        <p14:creationId xmlns:p14="http://schemas.microsoft.com/office/powerpoint/2010/main" val="528133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607500" y="606987"/>
            <a:ext cx="7928998" cy="970450"/>
          </a:xfrm>
        </p:spPr>
        <p:txBody>
          <a:bodyPr>
            <a:normAutofit/>
          </a:bodyPr>
          <a:lstStyle/>
          <a:p>
            <a:pPr eaLnBrk="1" hangingPunct="1"/>
            <a:r>
              <a:rPr lang="en-US" altLang="en-US" sz="3600" dirty="0"/>
              <a:t>Replacement Projects </a:t>
            </a:r>
          </a:p>
        </p:txBody>
      </p:sp>
      <p:sp>
        <p:nvSpPr>
          <p:cNvPr id="29699" name="Content Placeholder 2"/>
          <p:cNvSpPr>
            <a:spLocks noGrp="1"/>
          </p:cNvSpPr>
          <p:nvPr>
            <p:ph idx="1"/>
          </p:nvPr>
        </p:nvSpPr>
        <p:spPr>
          <a:xfrm>
            <a:off x="97655" y="2066770"/>
            <a:ext cx="4556342" cy="4609238"/>
          </a:xfrm>
        </p:spPr>
        <p:txBody>
          <a:bodyPr>
            <a:normAutofit fontScale="25000" lnSpcReduction="20000"/>
          </a:bodyPr>
          <a:lstStyle/>
          <a:p>
            <a:pPr eaLnBrk="1" hangingPunct="1">
              <a:lnSpc>
                <a:spcPct val="90000"/>
              </a:lnSpc>
              <a:buFont typeface="Arial" panose="020B0604020202020204" pitchFamily="34" charset="0"/>
              <a:buChar char="•"/>
            </a:pPr>
            <a:r>
              <a:rPr lang="en-US" altLang="en-US" sz="6400" dirty="0"/>
              <a:t>One piece of off-road equipment can be replaced by one piece of new or used off-road equipment</a:t>
            </a:r>
          </a:p>
          <a:p>
            <a:pPr eaLnBrk="1" hangingPunct="1">
              <a:lnSpc>
                <a:spcPct val="90000"/>
              </a:lnSpc>
              <a:buFont typeface="Arial" panose="020B0604020202020204" pitchFamily="34" charset="0"/>
              <a:buChar char="•"/>
            </a:pPr>
            <a:r>
              <a:rPr lang="en-US" altLang="en-US" sz="6400" dirty="0"/>
              <a:t>Old equipment must be Tier 0 (Generally older than 1996), Tier 1, or Tier 2</a:t>
            </a:r>
          </a:p>
          <a:p>
            <a:pPr eaLnBrk="1" hangingPunct="1">
              <a:lnSpc>
                <a:spcPct val="90000"/>
              </a:lnSpc>
              <a:buFont typeface="Arial" panose="020B0604020202020204" pitchFamily="34" charset="0"/>
              <a:buChar char="•"/>
            </a:pPr>
            <a:r>
              <a:rPr lang="en-US" altLang="en-US" sz="6400" dirty="0"/>
              <a:t>Grant will pay up to 65% of the cost of the new equipment</a:t>
            </a:r>
          </a:p>
          <a:p>
            <a:pPr eaLnBrk="1" hangingPunct="1">
              <a:lnSpc>
                <a:spcPct val="90000"/>
              </a:lnSpc>
              <a:buFont typeface="Arial" panose="020B0604020202020204" pitchFamily="34" charset="0"/>
              <a:buChar char="•"/>
            </a:pPr>
            <a:r>
              <a:rPr lang="en-US" altLang="en-US" sz="6400" dirty="0"/>
              <a:t>Project life between 3-10 years</a:t>
            </a:r>
          </a:p>
          <a:p>
            <a:pPr eaLnBrk="1" hangingPunct="1">
              <a:lnSpc>
                <a:spcPct val="90000"/>
              </a:lnSpc>
              <a:buFont typeface="Arial" panose="020B0604020202020204" pitchFamily="34" charset="0"/>
              <a:buChar char="•"/>
            </a:pPr>
            <a:r>
              <a:rPr lang="en-US" altLang="en-US" sz="6400" dirty="0"/>
              <a:t>Replacement equipment must serve same function as old equipment (tractor for tractor, forklift for forklift)</a:t>
            </a:r>
          </a:p>
          <a:p>
            <a:pPr eaLnBrk="1" hangingPunct="1">
              <a:lnSpc>
                <a:spcPct val="90000"/>
              </a:lnSpc>
              <a:buFont typeface="Arial" panose="020B0604020202020204" pitchFamily="34" charset="0"/>
              <a:buChar char="•"/>
            </a:pPr>
            <a:r>
              <a:rPr lang="en-US" altLang="en-US" sz="6400" dirty="0"/>
              <a:t>The cost of a cab or loader may be included in the grant amount if the original equipment has a cab or loader</a:t>
            </a:r>
          </a:p>
          <a:p>
            <a:pPr lvl="1" eaLnBrk="1" hangingPunct="1">
              <a:lnSpc>
                <a:spcPct val="90000"/>
              </a:lnSpc>
              <a:buFont typeface="Arial" panose="020B0604020202020204" pitchFamily="34" charset="0"/>
              <a:buChar char="•"/>
            </a:pPr>
            <a:r>
              <a:rPr lang="en-US" altLang="en-US" sz="6400" dirty="0"/>
              <a:t>If original equipment lacks a cab or loader applicant can cover entire cost of additional equipment</a:t>
            </a:r>
          </a:p>
          <a:p>
            <a:pPr marL="274638" lvl="1" indent="0" eaLnBrk="1" hangingPunct="1">
              <a:lnSpc>
                <a:spcPct val="90000"/>
              </a:lnSpc>
              <a:buNone/>
            </a:pPr>
            <a:endParaRPr lang="en-US" altLang="en-US" sz="1000" dirty="0"/>
          </a:p>
          <a:p>
            <a:pPr eaLnBrk="1" hangingPunct="1">
              <a:lnSpc>
                <a:spcPct val="90000"/>
              </a:lnSpc>
            </a:pPr>
            <a:endParaRPr lang="en-US" altLang="en-US" sz="1000" dirty="0"/>
          </a:p>
        </p:txBody>
      </p:sp>
      <p:pic>
        <p:nvPicPr>
          <p:cNvPr id="5" name="Picture 4" descr="J:\Photographs\Moyer\Year 15\2013-05\IMG_059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955"/>
          <a:stretch/>
        </p:blipFill>
        <p:spPr bwMode="auto">
          <a:xfrm>
            <a:off x="4955838" y="2776984"/>
            <a:ext cx="3820357" cy="2358644"/>
          </a:xfrm>
          <a:prstGeom prst="roundRect">
            <a:avLst>
              <a:gd name="adj" fmla="val 3876"/>
            </a:avLst>
          </a:prstGeom>
          <a:noFill/>
          <a:ln>
            <a:solidFill>
              <a:schemeClr val="accent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97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6D6B-9648-EE52-8F81-0C5E73461592}"/>
              </a:ext>
            </a:extLst>
          </p:cNvPr>
          <p:cNvSpPr>
            <a:spLocks noGrp="1"/>
          </p:cNvSpPr>
          <p:nvPr>
            <p:ph type="title"/>
          </p:nvPr>
        </p:nvSpPr>
        <p:spPr>
          <a:xfrm>
            <a:off x="809998" y="678007"/>
            <a:ext cx="7524003" cy="970450"/>
          </a:xfrm>
        </p:spPr>
        <p:txBody>
          <a:bodyPr/>
          <a:lstStyle/>
          <a:p>
            <a:r>
              <a:rPr lang="en-US" sz="3600" dirty="0"/>
              <a:t>Horsepower Increase Option</a:t>
            </a:r>
          </a:p>
        </p:txBody>
      </p:sp>
      <p:sp>
        <p:nvSpPr>
          <p:cNvPr id="5" name="TextBox 4">
            <a:extLst>
              <a:ext uri="{FF2B5EF4-FFF2-40B4-BE49-F238E27FC236}">
                <a16:creationId xmlns:a16="http://schemas.microsoft.com/office/drawing/2014/main" id="{B60BFAD3-37DC-4BBF-0348-04DD5EA70E01}"/>
              </a:ext>
            </a:extLst>
          </p:cNvPr>
          <p:cNvSpPr txBox="1"/>
          <p:nvPr/>
        </p:nvSpPr>
        <p:spPr>
          <a:xfrm>
            <a:off x="195309" y="2263804"/>
            <a:ext cx="8611339" cy="455509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t>Existing ORERP program </a:t>
            </a:r>
          </a:p>
          <a:p>
            <a:pPr marL="742950" lvl="1" indent="-285750">
              <a:buClr>
                <a:schemeClr val="accent1"/>
              </a:buClr>
              <a:buFont typeface="Arial" panose="020B0604020202020204" pitchFamily="34" charset="0"/>
              <a:buChar char="•"/>
            </a:pPr>
            <a:r>
              <a:rPr lang="en-US" sz="1600" dirty="0"/>
              <a:t>New equipment’s engine hp cannot be greater than 135% of the original engine’s hp. </a:t>
            </a:r>
          </a:p>
          <a:p>
            <a:pPr marL="1200150" lvl="2" indent="-285750">
              <a:buClr>
                <a:schemeClr val="accent1"/>
              </a:buClr>
              <a:buFont typeface="Arial" panose="020B0604020202020204" pitchFamily="34" charset="0"/>
              <a:buChar char="•"/>
            </a:pPr>
            <a:r>
              <a:rPr lang="en-US" sz="1600" dirty="0"/>
              <a:t>Unlimited reduction in hp allowed. </a:t>
            </a:r>
          </a:p>
          <a:p>
            <a:pPr marL="742950" lvl="1" indent="-285750">
              <a:buClr>
                <a:schemeClr val="accent1"/>
              </a:buClr>
              <a:buFont typeface="Arial" panose="020B0604020202020204" pitchFamily="34" charset="0"/>
              <a:buChar char="•"/>
            </a:pPr>
            <a:r>
              <a:rPr lang="en-US" sz="1600" dirty="0"/>
              <a:t>If no equivalent new equipment that is within 135% of the original equipment’s horsepower, can apply for higher hp with statement from manufacturer.</a:t>
            </a:r>
          </a:p>
          <a:p>
            <a:pPr marL="742950" lvl="1"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HP Increase Option (added in last year’s program)</a:t>
            </a:r>
          </a:p>
          <a:p>
            <a:pPr marL="742950" lvl="1" indent="-285750">
              <a:buClr>
                <a:schemeClr val="accent1"/>
              </a:buClr>
              <a:buFont typeface="Arial" panose="020B0604020202020204" pitchFamily="34" charset="0"/>
              <a:buChar char="•"/>
            </a:pPr>
            <a:r>
              <a:rPr lang="en-US" sz="1600" dirty="0"/>
              <a:t>ORERP projects CAN apply for engine hp that is greater than 125% of the original equipment’s horsepower EVEN IF there is an equivalent new equipment within 135% of the original equipment’s horsepower. </a:t>
            </a:r>
          </a:p>
          <a:p>
            <a:pPr marL="742950" lvl="1" indent="-285750">
              <a:buClr>
                <a:schemeClr val="accent1"/>
              </a:buClr>
              <a:buFont typeface="Arial" panose="020B0604020202020204" pitchFamily="34" charset="0"/>
              <a:buChar char="•"/>
            </a:pPr>
            <a:r>
              <a:rPr lang="en-US" sz="1600" dirty="0"/>
              <a:t>Applicant must fill out and complete the NEW supplemental form for the higher horsepower equipment. </a:t>
            </a:r>
          </a:p>
          <a:p>
            <a:pPr marL="742950" lvl="1" indent="-285750">
              <a:buClr>
                <a:schemeClr val="accent1"/>
              </a:buClr>
              <a:buFont typeface="Arial" panose="020B0604020202020204" pitchFamily="34" charset="0"/>
              <a:buChar char="•"/>
            </a:pPr>
            <a:r>
              <a:rPr lang="en-US" sz="1600" dirty="0"/>
              <a:t>The grant award amount will be based on the new equipment with hp within 135% of the original engine hp.</a:t>
            </a:r>
          </a:p>
          <a:p>
            <a:pPr marL="1200150" lvl="2" indent="-285750">
              <a:buClr>
                <a:schemeClr val="accent1"/>
              </a:buClr>
              <a:buFont typeface="Arial" panose="020B0604020202020204" pitchFamily="34" charset="0"/>
              <a:buChar char="•"/>
            </a:pPr>
            <a:r>
              <a:rPr lang="en-US" sz="1600" dirty="0"/>
              <a:t>Emissions reductions used to calculate cost effectiveness will be based on the higher horsepower equipment. </a:t>
            </a:r>
          </a:p>
          <a:p>
            <a:pPr marL="285750" indent="-285750">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169394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025371"/>
            <a:ext cx="8229600" cy="685800"/>
          </a:xfrm>
        </p:spPr>
        <p:txBody>
          <a:bodyPr>
            <a:normAutofit fontScale="90000"/>
          </a:bodyPr>
          <a:lstStyle/>
          <a:p>
            <a:pPr eaLnBrk="1" hangingPunct="1"/>
            <a:r>
              <a:rPr lang="en-US" altLang="en-US" dirty="0"/>
              <a:t>Required to Apply</a:t>
            </a:r>
          </a:p>
        </p:txBody>
      </p:sp>
      <p:sp>
        <p:nvSpPr>
          <p:cNvPr id="31747" name="Content Placeholder 2"/>
          <p:cNvSpPr>
            <a:spLocks noGrp="1"/>
          </p:cNvSpPr>
          <p:nvPr>
            <p:ph idx="1"/>
          </p:nvPr>
        </p:nvSpPr>
        <p:spPr>
          <a:xfrm>
            <a:off x="457200" y="1811045"/>
            <a:ext cx="8163017" cy="4651900"/>
          </a:xfrm>
        </p:spPr>
        <p:txBody>
          <a:bodyPr/>
          <a:lstStyle/>
          <a:p>
            <a:pPr eaLnBrk="1" hangingPunct="1">
              <a:buFont typeface="Arial" panose="020B0604020202020204" pitchFamily="34" charset="0"/>
              <a:buChar char="•"/>
              <a:defRPr/>
            </a:pPr>
            <a:r>
              <a:rPr lang="en-US" dirty="0"/>
              <a:t>Completed application</a:t>
            </a:r>
          </a:p>
          <a:p>
            <a:pPr eaLnBrk="1" hangingPunct="1">
              <a:buFont typeface="Arial" panose="020B0604020202020204" pitchFamily="34" charset="0"/>
              <a:buChar char="•"/>
              <a:defRPr/>
            </a:pPr>
            <a:r>
              <a:rPr lang="en-US" dirty="0"/>
              <a:t>Evidence of liability coverage</a:t>
            </a:r>
          </a:p>
          <a:p>
            <a:pPr eaLnBrk="1" hangingPunct="1">
              <a:buFont typeface="Arial" panose="020B0604020202020204" pitchFamily="34" charset="0"/>
              <a:buChar char="•"/>
              <a:defRPr/>
            </a:pPr>
            <a:r>
              <a:rPr lang="en-US" dirty="0"/>
              <a:t>Hour meter photograph</a:t>
            </a:r>
          </a:p>
          <a:p>
            <a:pPr eaLnBrk="1" hangingPunct="1">
              <a:buFont typeface="Arial" panose="020B0604020202020204" pitchFamily="34" charset="0"/>
              <a:buChar char="•"/>
              <a:defRPr/>
            </a:pPr>
            <a:r>
              <a:rPr lang="en-US" dirty="0"/>
              <a:t>Usage data </a:t>
            </a:r>
          </a:p>
          <a:p>
            <a:pPr eaLnBrk="1" hangingPunct="1">
              <a:buFont typeface="Arial" panose="020B0604020202020204" pitchFamily="34" charset="0"/>
              <a:buChar char="•"/>
              <a:defRPr/>
            </a:pPr>
            <a:r>
              <a:rPr lang="en-US" dirty="0"/>
              <a:t>Proof of ownership </a:t>
            </a:r>
          </a:p>
          <a:p>
            <a:pPr eaLnBrk="1" hangingPunct="1">
              <a:buFont typeface="Arial" panose="020B0604020202020204" pitchFamily="34" charset="0"/>
              <a:buChar char="•"/>
              <a:defRPr/>
            </a:pPr>
            <a:r>
              <a:rPr lang="en-US" dirty="0"/>
              <a:t>Proof of operational status </a:t>
            </a:r>
          </a:p>
          <a:p>
            <a:pPr eaLnBrk="1" hangingPunct="1">
              <a:buFont typeface="Arial" panose="020B0604020202020204" pitchFamily="34" charset="0"/>
              <a:buChar char="•"/>
              <a:defRPr/>
            </a:pPr>
            <a:r>
              <a:rPr lang="en-US" dirty="0"/>
              <a:t>Replacement engine Executive Order  (from dealer) </a:t>
            </a:r>
            <a:r>
              <a:rPr lang="en-US" u="sng" dirty="0">
                <a:solidFill>
                  <a:schemeClr val="tx1"/>
                </a:solidFill>
              </a:rPr>
              <a:t>http://www.arb.ca.gov/msprog/offroad/cert/cert.php</a:t>
            </a:r>
          </a:p>
          <a:p>
            <a:pPr eaLnBrk="1" hangingPunct="1">
              <a:buFont typeface="Arial" panose="020B0604020202020204" pitchFamily="34" charset="0"/>
              <a:buChar char="•"/>
              <a:defRPr/>
            </a:pPr>
            <a:r>
              <a:rPr lang="en-US" dirty="0"/>
              <a:t>Replacement equipment price quote and spec sheet (from dealer)</a:t>
            </a:r>
          </a:p>
          <a:p>
            <a:pPr eaLnBrk="1" hangingPunct="1">
              <a:buFont typeface="Arial" panose="020B0604020202020204" pitchFamily="34" charset="0"/>
              <a:buChar char="•"/>
              <a:defRPr/>
            </a:pPr>
            <a:r>
              <a:rPr lang="en-US" dirty="0"/>
              <a:t>Warranty documents (from dealer)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F201C4-DB33-487A-B534-1CC9CCE7D472}"/>
              </a:ext>
            </a:extLst>
          </p:cNvPr>
          <p:cNvSpPr>
            <a:spLocks noGrp="1"/>
          </p:cNvSpPr>
          <p:nvPr>
            <p:ph idx="1"/>
          </p:nvPr>
        </p:nvSpPr>
        <p:spPr>
          <a:xfrm>
            <a:off x="730098" y="1826580"/>
            <a:ext cx="7524003" cy="2991775"/>
          </a:xfrm>
          <a:effectLst/>
        </p:spPr>
        <p:txBody>
          <a:bodyPr>
            <a:normAutofit/>
          </a:bodyPr>
          <a:lstStyle/>
          <a:p>
            <a:pPr>
              <a:buFont typeface="Arial" panose="020B0604020202020204" pitchFamily="34" charset="0"/>
              <a:buChar char="•"/>
            </a:pPr>
            <a:r>
              <a:rPr lang="en-US" dirty="0"/>
              <a:t>Copy of liability insurance for business/farm</a:t>
            </a:r>
            <a:endParaRPr lang="en-US" dirty="0">
              <a:cs typeface="Calibri"/>
            </a:endParaRPr>
          </a:p>
          <a:p>
            <a:pPr lvl="1">
              <a:buFont typeface="Arial" panose="020B0604020202020204" pitchFamily="34" charset="0"/>
              <a:buChar char="•"/>
            </a:pPr>
            <a:r>
              <a:rPr lang="en-US" dirty="0"/>
              <a:t>Does not need to list FRAQMD</a:t>
            </a:r>
            <a:endParaRPr lang="en-US" dirty="0">
              <a:cs typeface="Calibri"/>
            </a:endParaRPr>
          </a:p>
          <a:p>
            <a:pPr lvl="1">
              <a:buFont typeface="Arial" panose="020B0604020202020204" pitchFamily="34" charset="0"/>
              <a:buChar char="•"/>
            </a:pPr>
            <a:r>
              <a:rPr lang="en-US" dirty="0"/>
              <a:t>Must match address on application</a:t>
            </a:r>
            <a:endParaRPr lang="en-US" dirty="0">
              <a:cs typeface="Calibri"/>
            </a:endParaRPr>
          </a:p>
          <a:p>
            <a:pPr>
              <a:buFont typeface="Arial" panose="020B0604020202020204" pitchFamily="34" charset="0"/>
              <a:buChar char="•"/>
            </a:pPr>
            <a:r>
              <a:rPr lang="en-US" dirty="0">
                <a:cs typeface="Calibri"/>
              </a:rPr>
              <a:t>Photograph of hour meter</a:t>
            </a:r>
          </a:p>
          <a:p>
            <a:pPr lvl="1">
              <a:buFont typeface="Arial" panose="020B0604020202020204" pitchFamily="34" charset="0"/>
              <a:buChar char="•"/>
            </a:pPr>
            <a:r>
              <a:rPr lang="en-US" dirty="0">
                <a:cs typeface="Calibri"/>
              </a:rPr>
              <a:t>Does not have to be working</a:t>
            </a:r>
          </a:p>
          <a:p>
            <a:pPr lvl="1">
              <a:buFont typeface="Arial" panose="020B0604020202020204" pitchFamily="34" charset="0"/>
              <a:buChar char="•"/>
            </a:pPr>
            <a:r>
              <a:rPr lang="en-US" dirty="0">
                <a:cs typeface="Calibri"/>
              </a:rPr>
              <a:t>Please include written statement. </a:t>
            </a:r>
          </a:p>
        </p:txBody>
      </p:sp>
      <p:sp>
        <p:nvSpPr>
          <p:cNvPr id="5" name="Title 4">
            <a:extLst>
              <a:ext uri="{FF2B5EF4-FFF2-40B4-BE49-F238E27FC236}">
                <a16:creationId xmlns:a16="http://schemas.microsoft.com/office/drawing/2014/main" id="{0EBB4DC9-F6E1-08FC-294D-60D0CB17CF3F}"/>
              </a:ext>
            </a:extLst>
          </p:cNvPr>
          <p:cNvSpPr>
            <a:spLocks noGrp="1"/>
          </p:cNvSpPr>
          <p:nvPr>
            <p:ph type="title"/>
          </p:nvPr>
        </p:nvSpPr>
        <p:spPr>
          <a:xfrm>
            <a:off x="809996" y="775662"/>
            <a:ext cx="7524003" cy="970450"/>
          </a:xfrm>
        </p:spPr>
        <p:txBody>
          <a:bodyPr/>
          <a:lstStyle/>
          <a:p>
            <a:r>
              <a:rPr lang="en-US" sz="3600" dirty="0"/>
              <a:t>Required to Apply Part 2</a:t>
            </a:r>
          </a:p>
        </p:txBody>
      </p:sp>
    </p:spTree>
    <p:extLst>
      <p:ext uri="{BB962C8B-B14F-4D97-AF65-F5344CB8AC3E}">
        <p14:creationId xmlns:p14="http://schemas.microsoft.com/office/powerpoint/2010/main" val="1523196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Annual Hourly Usage Is Required</a:t>
            </a:r>
          </a:p>
        </p:txBody>
      </p:sp>
      <p:sp>
        <p:nvSpPr>
          <p:cNvPr id="3" name="Content Placeholder 2"/>
          <p:cNvSpPr>
            <a:spLocks noGrp="1"/>
          </p:cNvSpPr>
          <p:nvPr>
            <p:ph idx="1"/>
          </p:nvPr>
        </p:nvSpPr>
        <p:spPr>
          <a:xfrm>
            <a:off x="809997" y="2240574"/>
            <a:ext cx="7524003" cy="3636975"/>
          </a:xfrm>
        </p:spPr>
        <p:txBody>
          <a:bodyPr>
            <a:normAutofit fontScale="92500" lnSpcReduction="20000"/>
          </a:bodyPr>
          <a:lstStyle/>
          <a:p>
            <a:pPr>
              <a:buFont typeface="Arial" panose="020B0604020202020204" pitchFamily="34" charset="0"/>
              <a:buChar char="•"/>
            </a:pPr>
            <a:r>
              <a:rPr lang="en-US" dirty="0"/>
              <a:t>Cost-effectiveness must be based on hours of operation</a:t>
            </a:r>
          </a:p>
          <a:p>
            <a:pPr>
              <a:buFont typeface="Arial" panose="020B0604020202020204" pitchFamily="34" charset="0"/>
              <a:buChar char="•"/>
            </a:pPr>
            <a:r>
              <a:rPr lang="en-US" dirty="0"/>
              <a:t>Provide two years of annual usage on application and attach documentation showing how usage was estimated</a:t>
            </a:r>
          </a:p>
          <a:p>
            <a:pPr>
              <a:buFont typeface="Arial" panose="020B0604020202020204" pitchFamily="34" charset="0"/>
              <a:buChar char="•"/>
            </a:pPr>
            <a:r>
              <a:rPr lang="en-US" dirty="0"/>
              <a:t>Documentation could include employee time sheets linked to equipment usage, equipment service records with copies of receipts of supplies purchased, operational records, repair work orders from third party that provide a date and hour meter reading</a:t>
            </a:r>
          </a:p>
          <a:p>
            <a:pPr>
              <a:buFont typeface="Arial" panose="020B0604020202020204" pitchFamily="34" charset="0"/>
              <a:buChar char="•"/>
            </a:pPr>
            <a:r>
              <a:rPr lang="en-US" dirty="0"/>
              <a:t>The best records are dated, and hour meter readings can be verified through additional third-party documentation.</a:t>
            </a:r>
          </a:p>
          <a:p>
            <a:pPr>
              <a:buFont typeface="Arial" panose="020B0604020202020204" pitchFamily="34" charset="0"/>
              <a:buChar char="•"/>
            </a:pPr>
            <a:r>
              <a:rPr lang="en-US" dirty="0"/>
              <a:t>If you do not have a working hour meter or no hour meter installed, a written statement of how the hours are calculated is helpful. Forecast equipment usage conservatively if you do not have timesheet records. </a:t>
            </a:r>
          </a:p>
        </p:txBody>
      </p:sp>
    </p:spTree>
    <p:extLst>
      <p:ext uri="{BB962C8B-B14F-4D97-AF65-F5344CB8AC3E}">
        <p14:creationId xmlns:p14="http://schemas.microsoft.com/office/powerpoint/2010/main" val="3148122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198" y="541539"/>
            <a:ext cx="8229600" cy="1143000"/>
          </a:xfrm>
        </p:spPr>
        <p:txBody>
          <a:bodyPr/>
          <a:lstStyle/>
          <a:p>
            <a:pPr eaLnBrk="1" hangingPunct="1"/>
            <a:r>
              <a:rPr lang="en-US" altLang="en-US" sz="3600" dirty="0"/>
              <a:t>Proof of Existing Ownership</a:t>
            </a:r>
          </a:p>
        </p:txBody>
      </p:sp>
      <p:sp>
        <p:nvSpPr>
          <p:cNvPr id="31747" name="Content Placeholder 2"/>
          <p:cNvSpPr>
            <a:spLocks noGrp="1"/>
          </p:cNvSpPr>
          <p:nvPr>
            <p:ph idx="1"/>
          </p:nvPr>
        </p:nvSpPr>
        <p:spPr/>
        <p:txBody>
          <a:bodyPr>
            <a:normAutofit lnSpcReduction="10000"/>
          </a:bodyPr>
          <a:lstStyle/>
          <a:p>
            <a:pPr eaLnBrk="1" hangingPunct="1">
              <a:buFont typeface="Arial" panose="020B0604020202020204" pitchFamily="34" charset="0"/>
              <a:buChar char="•"/>
            </a:pPr>
            <a:r>
              <a:rPr lang="en-US" altLang="en-US" dirty="0"/>
              <a:t>Copy of the Bill of Sale for old equipment from dealership/auction/or notarized private party OR</a:t>
            </a:r>
          </a:p>
          <a:p>
            <a:pPr eaLnBrk="1" hangingPunct="1">
              <a:buFont typeface="Arial" panose="020B0604020202020204" pitchFamily="34" charset="0"/>
              <a:buChar char="•"/>
            </a:pPr>
            <a:r>
              <a:rPr lang="en-US" altLang="en-US" dirty="0"/>
              <a:t>Provide documentation for previous two years that specifically lists the equipment such as:</a:t>
            </a:r>
          </a:p>
          <a:p>
            <a:pPr marL="547370" lvl="1" eaLnBrk="1" hangingPunct="1">
              <a:buFont typeface="Arial" panose="020B0604020202020204" pitchFamily="34" charset="0"/>
              <a:buChar char="•"/>
            </a:pPr>
            <a:r>
              <a:rPr lang="en-US" altLang="en-US" dirty="0"/>
              <a:t>Tax depreciation logs</a:t>
            </a:r>
            <a:endParaRPr lang="en-US" altLang="en-US" dirty="0">
              <a:cs typeface="Calibri"/>
            </a:endParaRPr>
          </a:p>
          <a:p>
            <a:pPr marL="547370" lvl="1" eaLnBrk="1" hangingPunct="1">
              <a:buFont typeface="Arial" panose="020B0604020202020204" pitchFamily="34" charset="0"/>
              <a:buChar char="•"/>
            </a:pPr>
            <a:r>
              <a:rPr lang="en-US" altLang="en-US" dirty="0"/>
              <a:t>Property tax records</a:t>
            </a:r>
            <a:endParaRPr lang="en-US" altLang="en-US" dirty="0">
              <a:cs typeface="Calibri"/>
            </a:endParaRPr>
          </a:p>
          <a:p>
            <a:pPr marL="547370" lvl="1" eaLnBrk="1" hangingPunct="1">
              <a:buFont typeface="Arial" panose="020B0604020202020204" pitchFamily="34" charset="0"/>
              <a:buChar char="•"/>
            </a:pPr>
            <a:r>
              <a:rPr lang="en-US" altLang="en-US" dirty="0"/>
              <a:t>Bank appraisals for equipment</a:t>
            </a:r>
            <a:endParaRPr lang="en-US" altLang="en-US" dirty="0">
              <a:cs typeface="Calibri"/>
            </a:endParaRPr>
          </a:p>
          <a:p>
            <a:pPr marL="547370" lvl="1" eaLnBrk="1" hangingPunct="1">
              <a:buFont typeface="Arial" panose="020B0604020202020204" pitchFamily="34" charset="0"/>
              <a:buChar char="•"/>
            </a:pPr>
            <a:r>
              <a:rPr lang="en-US" altLang="en-US" dirty="0"/>
              <a:t>Equipment insurance records</a:t>
            </a:r>
            <a:endParaRPr lang="en-US" altLang="en-US" dirty="0">
              <a:cs typeface="Calibri"/>
            </a:endParaRPr>
          </a:p>
          <a:p>
            <a:pPr marL="547370" lvl="1" eaLnBrk="1" hangingPunct="1">
              <a:buFont typeface="Arial" panose="020B0604020202020204" pitchFamily="34" charset="0"/>
              <a:buChar char="•"/>
            </a:pPr>
            <a:r>
              <a:rPr lang="en-US" altLang="en-US" dirty="0"/>
              <a:t>Maintenance/service records with copies of receipts for purchase of supplies</a:t>
            </a:r>
            <a:endParaRPr lang="en-US" altLang="en-US" dirty="0">
              <a:cs typeface="Calibri"/>
            </a:endParaRPr>
          </a:p>
          <a:p>
            <a:pPr marL="547370" lvl="1" eaLnBrk="1" hangingPunct="1">
              <a:buFont typeface="Arial" panose="020B0604020202020204" pitchFamily="34" charset="0"/>
              <a:buChar char="•"/>
            </a:pPr>
            <a:r>
              <a:rPr lang="en-US" altLang="en-US" dirty="0"/>
              <a:t>General ledgers</a:t>
            </a:r>
            <a:endParaRPr lang="en-US" altLang="en-US" dirty="0">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589625"/>
            <a:ext cx="8229600" cy="1143000"/>
          </a:xfrm>
        </p:spPr>
        <p:txBody>
          <a:bodyPr/>
          <a:lstStyle/>
          <a:p>
            <a:pPr eaLnBrk="1" hangingPunct="1"/>
            <a:r>
              <a:rPr lang="en-US" altLang="en-US" sz="3600" dirty="0"/>
              <a:t>Operational Status</a:t>
            </a:r>
            <a:endParaRPr lang="en-US" altLang="en-US" sz="2000" dirty="0"/>
          </a:p>
        </p:txBody>
      </p:sp>
      <p:sp>
        <p:nvSpPr>
          <p:cNvPr id="3" name="Content Placeholder 2"/>
          <p:cNvSpPr>
            <a:spLocks noGrp="1"/>
          </p:cNvSpPr>
          <p:nvPr>
            <p:ph idx="1"/>
          </p:nvPr>
        </p:nvSpPr>
        <p:spPr>
          <a:xfrm>
            <a:off x="457200" y="1634971"/>
            <a:ext cx="8229600" cy="3392750"/>
          </a:xfrm>
        </p:spPr>
        <p:txBody>
          <a:bodyPr>
            <a:normAutofit/>
          </a:bodyPr>
          <a:lstStyle/>
          <a:p>
            <a:pPr marL="273685" eaLnBrk="1" fontAlgn="auto" hangingPunct="1">
              <a:spcAft>
                <a:spcPts val="0"/>
              </a:spcAft>
              <a:buClr>
                <a:schemeClr val="accent1">
                  <a:lumMod val="60000"/>
                  <a:lumOff val="40000"/>
                </a:schemeClr>
              </a:buClr>
              <a:buFont typeface="Arial" panose="020B0604020202020204" pitchFamily="34" charset="0"/>
              <a:buChar char="•"/>
              <a:defRPr/>
            </a:pPr>
            <a:r>
              <a:rPr lang="en-US" dirty="0"/>
              <a:t>Copies of previous year:</a:t>
            </a:r>
          </a:p>
          <a:p>
            <a:pPr marL="548005" lvl="1" eaLnBrk="1" fontAlgn="auto" hangingPunct="1">
              <a:spcAft>
                <a:spcPts val="0"/>
              </a:spcAft>
              <a:buClr>
                <a:schemeClr val="accent1">
                  <a:lumMod val="60000"/>
                  <a:lumOff val="40000"/>
                </a:schemeClr>
              </a:buClr>
              <a:buFont typeface="Arial" panose="020B0604020202020204" pitchFamily="34" charset="0"/>
              <a:buChar char="•"/>
              <a:defRPr/>
            </a:pPr>
            <a:r>
              <a:rPr lang="en-US" dirty="0"/>
              <a:t>Revenue or usage records with operational, standby, and down hours for equipment</a:t>
            </a:r>
            <a:endParaRPr lang="en-US" dirty="0">
              <a:cs typeface="Calibri"/>
            </a:endParaRPr>
          </a:p>
          <a:p>
            <a:pPr marL="548005" lvl="1" eaLnBrk="1" fontAlgn="auto" hangingPunct="1">
              <a:spcAft>
                <a:spcPts val="0"/>
              </a:spcAft>
              <a:buClr>
                <a:schemeClr val="accent1">
                  <a:lumMod val="60000"/>
                  <a:lumOff val="40000"/>
                </a:schemeClr>
              </a:buClr>
              <a:buFont typeface="Arial" panose="020B0604020202020204" pitchFamily="34" charset="0"/>
              <a:buChar char="•"/>
              <a:defRPr/>
            </a:pPr>
            <a:r>
              <a:rPr lang="en-US" dirty="0"/>
              <a:t>Employee time sheets linked to equipment usage</a:t>
            </a:r>
            <a:endParaRPr lang="en-US" dirty="0">
              <a:cs typeface="Calibri"/>
            </a:endParaRPr>
          </a:p>
          <a:p>
            <a:pPr marL="548005" lvl="1" eaLnBrk="1" fontAlgn="auto" hangingPunct="1">
              <a:spcAft>
                <a:spcPts val="0"/>
              </a:spcAft>
              <a:buClr>
                <a:schemeClr val="accent1">
                  <a:lumMod val="60000"/>
                  <a:lumOff val="40000"/>
                </a:schemeClr>
              </a:buClr>
              <a:buFont typeface="Arial" panose="020B0604020202020204" pitchFamily="34" charset="0"/>
              <a:buChar char="•"/>
              <a:defRPr/>
            </a:pPr>
            <a:r>
              <a:rPr lang="en-US" dirty="0"/>
              <a:t>Preventive maintenance records tied to specific usage hours for equipment with copies of receipts for purchase of supplies</a:t>
            </a:r>
            <a:endParaRPr lang="en-US" dirty="0">
              <a:cs typeface="Calibri"/>
            </a:endParaRPr>
          </a:p>
          <a:p>
            <a:pPr marL="548005" lvl="1" eaLnBrk="1" fontAlgn="auto" hangingPunct="1">
              <a:spcAft>
                <a:spcPts val="0"/>
              </a:spcAft>
              <a:buClr>
                <a:schemeClr val="accent1">
                  <a:lumMod val="60000"/>
                  <a:lumOff val="40000"/>
                </a:schemeClr>
              </a:buClr>
              <a:buFont typeface="Arial" panose="020B0604020202020204" pitchFamily="34" charset="0"/>
              <a:buChar char="•"/>
              <a:defRPr/>
            </a:pPr>
            <a:r>
              <a:rPr lang="en-US" dirty="0"/>
              <a:t>Repair work orders from third party specific to equipment</a:t>
            </a:r>
            <a:endParaRPr lang="en-US" dirty="0">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1366-30D9-4832-B454-67E3DA34B36B}"/>
              </a:ext>
            </a:extLst>
          </p:cNvPr>
          <p:cNvSpPr>
            <a:spLocks noGrp="1"/>
          </p:cNvSpPr>
          <p:nvPr>
            <p:ph type="title"/>
          </p:nvPr>
        </p:nvSpPr>
        <p:spPr>
          <a:xfrm>
            <a:off x="809997" y="766785"/>
            <a:ext cx="7524003" cy="970450"/>
          </a:xfrm>
        </p:spPr>
        <p:txBody>
          <a:bodyPr/>
          <a:lstStyle/>
          <a:p>
            <a:r>
              <a:rPr lang="en-US" sz="3600" dirty="0"/>
              <a:t>From Participating Dealer Obtain:</a:t>
            </a:r>
          </a:p>
        </p:txBody>
      </p:sp>
      <p:sp>
        <p:nvSpPr>
          <p:cNvPr id="3" name="Content Placeholder 2">
            <a:extLst>
              <a:ext uri="{FF2B5EF4-FFF2-40B4-BE49-F238E27FC236}">
                <a16:creationId xmlns:a16="http://schemas.microsoft.com/office/drawing/2014/main" id="{9BF904D6-22B7-4A75-83F9-40CDA3922236}"/>
              </a:ext>
            </a:extLst>
          </p:cNvPr>
          <p:cNvSpPr>
            <a:spLocks noGrp="1"/>
          </p:cNvSpPr>
          <p:nvPr>
            <p:ph idx="1"/>
          </p:nvPr>
        </p:nvSpPr>
        <p:spPr>
          <a:xfrm>
            <a:off x="809997" y="2005169"/>
            <a:ext cx="7524003" cy="3115597"/>
          </a:xfrm>
        </p:spPr>
        <p:txBody>
          <a:bodyPr/>
          <a:lstStyle/>
          <a:p>
            <a:pPr>
              <a:buFont typeface="Arial" panose="020B0604020202020204" pitchFamily="34" charset="0"/>
              <a:buChar char="•"/>
            </a:pPr>
            <a:r>
              <a:rPr lang="en-US" dirty="0"/>
              <a:t>Itemized quote</a:t>
            </a:r>
          </a:p>
          <a:p>
            <a:pPr>
              <a:buFont typeface="Arial" panose="020B0604020202020204" pitchFamily="34" charset="0"/>
              <a:buChar char="•"/>
            </a:pPr>
            <a:r>
              <a:rPr lang="en-US" dirty="0"/>
              <a:t>Warranty information</a:t>
            </a:r>
          </a:p>
          <a:p>
            <a:pPr>
              <a:buFont typeface="Arial" panose="020B0604020202020204" pitchFamily="34" charset="0"/>
              <a:buChar char="•"/>
            </a:pPr>
            <a:r>
              <a:rPr lang="en-US" dirty="0"/>
              <a:t>Engine executive order</a:t>
            </a:r>
          </a:p>
          <a:p>
            <a:pPr>
              <a:buFont typeface="Arial" panose="020B0604020202020204" pitchFamily="34" charset="0"/>
              <a:buChar char="•"/>
            </a:pPr>
            <a:r>
              <a:rPr lang="en-US" dirty="0">
                <a:ea typeface="+mn-lt"/>
                <a:cs typeface="+mn-lt"/>
              </a:rPr>
              <a:t>Must purchase new equipment at District trained/approved dealership</a:t>
            </a:r>
          </a:p>
          <a:p>
            <a:pPr marL="547370" lvl="1">
              <a:buFont typeface="Arial" panose="020B0604020202020204" pitchFamily="34" charset="0"/>
              <a:buChar char="•"/>
            </a:pPr>
            <a:r>
              <a:rPr lang="en-US" dirty="0">
                <a:ea typeface="+mn-lt"/>
                <a:cs typeface="+mn-lt"/>
              </a:rPr>
              <a:t>List provided on Application</a:t>
            </a:r>
            <a:endParaRPr lang="en-US" dirty="0">
              <a:cs typeface="Calibri"/>
            </a:endParaRPr>
          </a:p>
          <a:p>
            <a:pPr marL="547370" lvl="1">
              <a:buClr>
                <a:srgbClr val="009DD9"/>
              </a:buClr>
              <a:buFont typeface="Arial" panose="020B0604020202020204" pitchFamily="34" charset="0"/>
              <a:buChar char="•"/>
            </a:pPr>
            <a:r>
              <a:rPr lang="en-US" dirty="0">
                <a:ea typeface="+mn-lt"/>
                <a:cs typeface="+mn-lt"/>
              </a:rPr>
              <a:t>Not on the list?  Call FRAQMD to sign up</a:t>
            </a:r>
            <a:endParaRPr lang="en-US" dirty="0"/>
          </a:p>
        </p:txBody>
      </p:sp>
    </p:spTree>
    <p:extLst>
      <p:ext uri="{BB962C8B-B14F-4D97-AF65-F5344CB8AC3E}">
        <p14:creationId xmlns:p14="http://schemas.microsoft.com/office/powerpoint/2010/main" val="713456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6" y="691531"/>
            <a:ext cx="7524003" cy="970450"/>
          </a:xfrm>
        </p:spPr>
        <p:txBody>
          <a:bodyPr>
            <a:noAutofit/>
          </a:bodyPr>
          <a:lstStyle/>
          <a:p>
            <a:pPr lvl="1" eaLnBrk="1" fontAlgn="auto" hangingPunct="1">
              <a:spcAft>
                <a:spcPts val="0"/>
              </a:spcAft>
              <a:defRPr/>
            </a:pPr>
            <a:r>
              <a:rPr lang="en-US" sz="4000" b="1" kern="1200" dirty="0">
                <a:solidFill>
                  <a:srgbClr val="FEFEFE"/>
                </a:solidFill>
                <a:latin typeface="+mj-lt"/>
                <a:ea typeface="+mj-ea"/>
              </a:rPr>
              <a:t>Required</a:t>
            </a:r>
            <a:r>
              <a:rPr lang="en-US" dirty="0">
                <a:latin typeface="+mj-lt"/>
              </a:rPr>
              <a:t> </a:t>
            </a:r>
            <a:r>
              <a:rPr lang="en-US" sz="4000" b="1" kern="1200" dirty="0">
                <a:solidFill>
                  <a:srgbClr val="FEFEFE"/>
                </a:solidFill>
                <a:latin typeface="+mj-lt"/>
                <a:ea typeface="+mj-ea"/>
              </a:rPr>
              <a:t>Warranty</a:t>
            </a:r>
          </a:p>
        </p:txBody>
      </p:sp>
      <p:sp>
        <p:nvSpPr>
          <p:cNvPr id="34819" name="Content Placeholder 2"/>
          <p:cNvSpPr>
            <a:spLocks noGrp="1"/>
          </p:cNvSpPr>
          <p:nvPr>
            <p:ph idx="1"/>
          </p:nvPr>
        </p:nvSpPr>
        <p:spPr>
          <a:xfrm>
            <a:off x="809996" y="1661981"/>
            <a:ext cx="7524003" cy="3636510"/>
          </a:xfrm>
        </p:spPr>
        <p:txBody>
          <a:bodyPr/>
          <a:lstStyle/>
          <a:p>
            <a:pPr eaLnBrk="1" hangingPunct="1">
              <a:buFont typeface="Arial" panose="020B0604020202020204" pitchFamily="34" charset="0"/>
              <a:buChar char="•"/>
            </a:pPr>
            <a:r>
              <a:rPr lang="en-US" altLang="en-US" dirty="0"/>
              <a:t>Equipment replacement must have a 1 year/1600 hour warranty</a:t>
            </a:r>
          </a:p>
          <a:p>
            <a:pPr eaLnBrk="1" hangingPunct="1">
              <a:buFont typeface="Arial" panose="020B0604020202020204" pitchFamily="34" charset="0"/>
              <a:buChar char="•"/>
            </a:pPr>
            <a:r>
              <a:rPr lang="en-US" altLang="en-US" dirty="0"/>
              <a:t>Used equipment must meet same warranty requirements</a:t>
            </a:r>
          </a:p>
          <a:p>
            <a:pPr eaLnBrk="1" hangingPunct="1">
              <a:buFont typeface="Arial" panose="020B0604020202020204" pitchFamily="34" charset="0"/>
              <a:buChar char="•"/>
            </a:pPr>
            <a:r>
              <a:rPr lang="en-US" altLang="en-US" dirty="0"/>
              <a:t>Warranty must cover parts and labor</a:t>
            </a:r>
          </a:p>
          <a:p>
            <a:pPr eaLnBrk="1" hangingPunct="1">
              <a:buFont typeface="Arial" panose="020B0604020202020204" pitchFamily="34" charset="0"/>
              <a:buChar char="•"/>
            </a:pPr>
            <a:r>
              <a:rPr lang="en-US" altLang="en-US" dirty="0"/>
              <a:t>Additional cost for warranty is not eligible for funding</a:t>
            </a:r>
          </a:p>
          <a:p>
            <a:pPr eaLnBrk="1" hangingPunct="1"/>
            <a:endParaRPr lang="en-US" altLang="en-US" dirty="0"/>
          </a:p>
        </p:txBody>
      </p:sp>
    </p:spTree>
    <p:extLst>
      <p:ext uri="{BB962C8B-B14F-4D97-AF65-F5344CB8AC3E}">
        <p14:creationId xmlns:p14="http://schemas.microsoft.com/office/powerpoint/2010/main" val="151221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94588" y="541538"/>
            <a:ext cx="7524003" cy="1316853"/>
          </a:xfrm>
        </p:spPr>
        <p:txBody>
          <a:bodyPr/>
          <a:lstStyle/>
          <a:p>
            <a:pPr eaLnBrk="1" hangingPunct="1"/>
            <a:r>
              <a:rPr lang="en-US" altLang="en-US" sz="3600" dirty="0"/>
              <a:t>Carl Moyer Memorial Air Quality Standards Attainment Program</a:t>
            </a:r>
          </a:p>
        </p:txBody>
      </p:sp>
      <p:sp>
        <p:nvSpPr>
          <p:cNvPr id="12291" name="Content Placeholder 2"/>
          <p:cNvSpPr>
            <a:spLocks noGrp="1"/>
          </p:cNvSpPr>
          <p:nvPr>
            <p:ph idx="1"/>
          </p:nvPr>
        </p:nvSpPr>
        <p:spPr>
          <a:xfrm>
            <a:off x="219812" y="1734102"/>
            <a:ext cx="8229600" cy="5257800"/>
          </a:xfrm>
        </p:spPr>
        <p:txBody>
          <a:bodyPr>
            <a:normAutofit/>
          </a:bodyPr>
          <a:lstStyle/>
          <a:p>
            <a:pPr eaLnBrk="1" hangingPunct="1">
              <a:buFont typeface="Arial" panose="020B0604020202020204" pitchFamily="34" charset="0"/>
              <a:buChar char="•"/>
            </a:pPr>
            <a:r>
              <a:rPr lang="en-US" altLang="en-US" b="1" dirty="0"/>
              <a:t>Since 1998 Carl Moyer Program has provided incentive grants for cleaner-than-required engines and equipment throughout California</a:t>
            </a:r>
            <a:endParaRPr lang="en-US" altLang="en-US" b="1" dirty="0">
              <a:cs typeface="Calibri"/>
            </a:endParaRPr>
          </a:p>
          <a:p>
            <a:pPr eaLnBrk="1" hangingPunct="1">
              <a:buFont typeface="Arial" panose="020B0604020202020204" pitchFamily="34" charset="0"/>
              <a:buChar char="•"/>
            </a:pPr>
            <a:r>
              <a:rPr lang="en-US" altLang="en-US" b="1" dirty="0"/>
              <a:t>The program seeks to reduce emissions of oxides of nitrogen (NOx), particulate matter (PM), and reactive organic gas (ROG) which are necessary for California to meet its clean air commitments under the State Implementation Plan</a:t>
            </a:r>
            <a:endParaRPr lang="en-US" altLang="en-US" b="1" dirty="0">
              <a:cs typeface="Calibri"/>
            </a:endParaRPr>
          </a:p>
          <a:p>
            <a:pPr eaLnBrk="1" hangingPunct="1">
              <a:buFont typeface="Arial" panose="020B0604020202020204" pitchFamily="34" charset="0"/>
              <a:buChar char="•"/>
            </a:pPr>
            <a:r>
              <a:rPr lang="en-US" altLang="en-US" b="1" dirty="0"/>
              <a:t>Public and private entities can apply</a:t>
            </a:r>
            <a:endParaRPr lang="en-US" altLang="en-US" b="1" dirty="0">
              <a:cs typeface="Calibri"/>
            </a:endParaRPr>
          </a:p>
          <a:p>
            <a:pPr eaLnBrk="1" hangingPunct="1">
              <a:buFont typeface="Arial" panose="020B0604020202020204" pitchFamily="34" charset="0"/>
              <a:buChar char="•"/>
            </a:pPr>
            <a:r>
              <a:rPr lang="en-US" altLang="en-US" b="1" dirty="0"/>
              <a:t>Eligible projects include replacement, repower, or retrofit of off-road equipment used in construction, agriculture, mining, and stationary irrigation pump engines</a:t>
            </a:r>
            <a:endParaRPr lang="en-US" altLang="en-US" b="1" dirty="0">
              <a:cs typeface="Calibri"/>
            </a:endParaRPr>
          </a:p>
          <a:p>
            <a:pPr eaLnBrk="1" hangingPunct="1">
              <a:buFont typeface="Arial" panose="020B0604020202020204" pitchFamily="34" charset="0"/>
              <a:buChar char="•"/>
            </a:pPr>
            <a:r>
              <a:rPr lang="en-US" altLang="en-US" b="1" dirty="0"/>
              <a:t>CARB’s 2024 Carl Moyer Guidelines</a:t>
            </a:r>
            <a:endParaRPr lang="en-US" altLang="en-US" b="1" dirty="0">
              <a:cs typeface="Calibri"/>
            </a:endParaRPr>
          </a:p>
          <a:p>
            <a:pPr>
              <a:buFont typeface="Arial" panose="020B0604020202020204" pitchFamily="34" charset="0"/>
              <a:buChar char="•"/>
            </a:pPr>
            <a:r>
              <a:rPr lang="en-US" altLang="en-US" b="1" dirty="0">
                <a:cs typeface="Calibri"/>
              </a:rPr>
              <a:t>District Policy and Procedures Manual</a:t>
            </a:r>
          </a:p>
          <a:p>
            <a:pPr>
              <a:buFont typeface="Arial" panose="020B0604020202020204" pitchFamily="34" charset="0"/>
              <a:buChar char="•"/>
            </a:pPr>
            <a:r>
              <a:rPr lang="en-US" b="1" dirty="0">
                <a:ea typeface="+mn-lt"/>
                <a:cs typeface="+mn-lt"/>
              </a:rPr>
              <a:t>Projects are subject to oversight and audit by FRAQMD, CARB, DOF</a:t>
            </a:r>
            <a:endParaRPr lang="en-US" altLang="en-US" b="1" dirty="0">
              <a:ea typeface="+mn-lt"/>
              <a:cs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887315" y="887313"/>
            <a:ext cx="6858002" cy="5083374"/>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338634" y="947607"/>
            <a:ext cx="4233366" cy="4962786"/>
          </a:xfrm>
        </p:spPr>
        <p:txBody>
          <a:bodyPr vert="horz" lIns="91440" tIns="45720" rIns="91440" bIns="45720" rtlCol="0" anchor="ctr">
            <a:normAutofit/>
          </a:bodyPr>
          <a:lstStyle/>
          <a:p>
            <a:pPr algn="l"/>
            <a:r>
              <a:rPr lang="en-US" sz="3600" dirty="0">
                <a:cs typeface="+mj-cs"/>
              </a:rPr>
              <a:t>Zero-Emission UTV Replacement</a:t>
            </a:r>
          </a:p>
        </p:txBody>
      </p:sp>
    </p:spTree>
    <p:extLst>
      <p:ext uri="{BB962C8B-B14F-4D97-AF65-F5344CB8AC3E}">
        <p14:creationId xmlns:p14="http://schemas.microsoft.com/office/powerpoint/2010/main" val="1014026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BF8E8-9763-3F0B-5339-2AE019DCD496}"/>
              </a:ext>
            </a:extLst>
          </p:cNvPr>
          <p:cNvSpPr>
            <a:spLocks noGrp="1"/>
          </p:cNvSpPr>
          <p:nvPr>
            <p:ph type="title"/>
          </p:nvPr>
        </p:nvSpPr>
        <p:spPr>
          <a:xfrm>
            <a:off x="809998" y="615864"/>
            <a:ext cx="7524003" cy="970450"/>
          </a:xfrm>
        </p:spPr>
        <p:txBody>
          <a:bodyPr/>
          <a:lstStyle/>
          <a:p>
            <a:r>
              <a:rPr lang="en-US" sz="3600" dirty="0"/>
              <a:t>Zero-Emission UTV Replacement Program</a:t>
            </a:r>
          </a:p>
        </p:txBody>
      </p:sp>
      <p:sp>
        <p:nvSpPr>
          <p:cNvPr id="3" name="Content Placeholder 2">
            <a:extLst>
              <a:ext uri="{FF2B5EF4-FFF2-40B4-BE49-F238E27FC236}">
                <a16:creationId xmlns:a16="http://schemas.microsoft.com/office/drawing/2014/main" id="{61008E64-4877-DA08-5C89-FD42A13BDD81}"/>
              </a:ext>
            </a:extLst>
          </p:cNvPr>
          <p:cNvSpPr>
            <a:spLocks noGrp="1"/>
          </p:cNvSpPr>
          <p:nvPr>
            <p:ph idx="1"/>
          </p:nvPr>
        </p:nvSpPr>
        <p:spPr>
          <a:xfrm>
            <a:off x="146481" y="2263172"/>
            <a:ext cx="8851037" cy="4594828"/>
          </a:xfrm>
        </p:spPr>
        <p:txBody>
          <a:bodyPr>
            <a:normAutofit fontScale="92500" lnSpcReduction="20000"/>
          </a:bodyPr>
          <a:lstStyle/>
          <a:p>
            <a:pPr eaLnBrk="1" hangingPunct="1"/>
            <a:r>
              <a:rPr lang="en-US" altLang="en-US" sz="1900" dirty="0"/>
              <a:t>One piece of off-road equipment can be replaced by one piece of new zero emission equipment. </a:t>
            </a:r>
          </a:p>
          <a:p>
            <a:pPr lvl="1"/>
            <a:r>
              <a:rPr lang="en-US" altLang="en-US" dirty="0"/>
              <a:t>The existing vehicle can be an ATV or an UTV. Tractors with less than 25 horsepower are eligible for replacement as well.</a:t>
            </a:r>
          </a:p>
          <a:p>
            <a:r>
              <a:rPr lang="en-US" sz="1900" dirty="0"/>
              <a:t>Zero-Emission: The vehicle must emit zero tailpipe emissions from its onboard source of power (such as all electric or hydrogen fuel cell vehicles) and may not go under any modification that would allow the propulsion by any other means. </a:t>
            </a:r>
          </a:p>
          <a:p>
            <a:pPr eaLnBrk="1" hangingPunct="1"/>
            <a:r>
              <a:rPr lang="en-US" sz="1900" dirty="0"/>
              <a:t>Provide the district with past maintenance records and/or service history on the UTV that is being replaced</a:t>
            </a:r>
            <a:endParaRPr lang="en-US" altLang="en-US" sz="1900" dirty="0"/>
          </a:p>
          <a:p>
            <a:pPr eaLnBrk="1" hangingPunct="1"/>
            <a:r>
              <a:rPr lang="en-US" altLang="en-US" sz="1900" dirty="0"/>
              <a:t>Old equipment can be diesel or gasoline fueled.</a:t>
            </a:r>
          </a:p>
          <a:p>
            <a:pPr eaLnBrk="1" hangingPunct="1"/>
            <a:r>
              <a:rPr lang="en-US" altLang="en-US" sz="1900" dirty="0"/>
              <a:t>Old equipment must go through the ORERP process and be scrapped.</a:t>
            </a:r>
          </a:p>
          <a:p>
            <a:pPr eaLnBrk="1" hangingPunct="1"/>
            <a:r>
              <a:rPr lang="en-US" altLang="en-US" sz="1900" dirty="0"/>
              <a:t>ZE UTV Project Category Grant will pay up to 65% of the cost of the new equipment</a:t>
            </a:r>
            <a:r>
              <a:rPr lang="en-US" altLang="en-US" dirty="0"/>
              <a:t>.</a:t>
            </a:r>
          </a:p>
          <a:p>
            <a:pPr lvl="1" eaLnBrk="1" hangingPunct="1"/>
            <a:r>
              <a:rPr lang="en-US" altLang="en-US" dirty="0"/>
              <a:t>Example: If new the equipment costs $18,000 then maximum grant award is $11,700. </a:t>
            </a:r>
          </a:p>
          <a:p>
            <a:pPr lvl="1" eaLnBrk="1" hangingPunct="1"/>
            <a:r>
              <a:rPr lang="en-US" altLang="en-US" dirty="0"/>
              <a:t>In additions to the 65% funding cap, the maximum grant award amount is $13,500.</a:t>
            </a:r>
            <a:endParaRPr lang="en-US" altLang="en-US" sz="1800" dirty="0"/>
          </a:p>
          <a:p>
            <a:endParaRPr lang="en-US" dirty="0"/>
          </a:p>
        </p:txBody>
      </p:sp>
    </p:spTree>
    <p:extLst>
      <p:ext uri="{BB962C8B-B14F-4D97-AF65-F5344CB8AC3E}">
        <p14:creationId xmlns:p14="http://schemas.microsoft.com/office/powerpoint/2010/main" val="4243993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99E2-9167-C4C4-0D9D-25FE19CFCFA8}"/>
              </a:ext>
            </a:extLst>
          </p:cNvPr>
          <p:cNvSpPr>
            <a:spLocks noGrp="1"/>
          </p:cNvSpPr>
          <p:nvPr>
            <p:ph type="title"/>
          </p:nvPr>
        </p:nvSpPr>
        <p:spPr/>
        <p:txBody>
          <a:bodyPr/>
          <a:lstStyle/>
          <a:p>
            <a:r>
              <a:rPr lang="en-US" dirty="0"/>
              <a:t>Required Documentation</a:t>
            </a:r>
          </a:p>
        </p:txBody>
      </p:sp>
      <p:pic>
        <p:nvPicPr>
          <p:cNvPr id="8" name="Content Placeholder 7" descr="A application form with text and images&#10;&#10;Description automatically generated">
            <a:extLst>
              <a:ext uri="{FF2B5EF4-FFF2-40B4-BE49-F238E27FC236}">
                <a16:creationId xmlns:a16="http://schemas.microsoft.com/office/drawing/2014/main" id="{C97700E1-FF90-F355-26A9-07847B5062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995" y="1890944"/>
            <a:ext cx="8218898" cy="4882718"/>
          </a:xfrm>
        </p:spPr>
      </p:pic>
    </p:spTree>
    <p:extLst>
      <p:ext uri="{BB962C8B-B14F-4D97-AF65-F5344CB8AC3E}">
        <p14:creationId xmlns:p14="http://schemas.microsoft.com/office/powerpoint/2010/main" val="2954970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A90D-669E-D7F5-0976-91C922AB361B}"/>
              </a:ext>
            </a:extLst>
          </p:cNvPr>
          <p:cNvSpPr>
            <a:spLocks noGrp="1"/>
          </p:cNvSpPr>
          <p:nvPr>
            <p:ph type="title"/>
          </p:nvPr>
        </p:nvSpPr>
        <p:spPr/>
        <p:txBody>
          <a:bodyPr/>
          <a:lstStyle/>
          <a:p>
            <a:r>
              <a:rPr lang="en-US" dirty="0"/>
              <a:t>ZE UTV Requirements</a:t>
            </a:r>
          </a:p>
        </p:txBody>
      </p:sp>
      <p:sp>
        <p:nvSpPr>
          <p:cNvPr id="3" name="Content Placeholder 2">
            <a:extLst>
              <a:ext uri="{FF2B5EF4-FFF2-40B4-BE49-F238E27FC236}">
                <a16:creationId xmlns:a16="http://schemas.microsoft.com/office/drawing/2014/main" id="{4A52F267-5810-AF47-0279-8C8EE4884871}"/>
              </a:ext>
            </a:extLst>
          </p:cNvPr>
          <p:cNvSpPr>
            <a:spLocks noGrp="1"/>
          </p:cNvSpPr>
          <p:nvPr>
            <p:ph idx="1"/>
          </p:nvPr>
        </p:nvSpPr>
        <p:spPr>
          <a:xfrm>
            <a:off x="160983" y="2221606"/>
            <a:ext cx="8822029" cy="4636394"/>
          </a:xfrm>
        </p:spPr>
        <p:txBody>
          <a:bodyPr>
            <a:normAutofit fontScale="55000" lnSpcReduction="20000"/>
          </a:bodyPr>
          <a:lstStyle/>
          <a:p>
            <a:r>
              <a:rPr lang="en-US" sz="3300" dirty="0"/>
              <a:t>The vehicle purchased must be a new vehicle.</a:t>
            </a:r>
          </a:p>
          <a:p>
            <a:r>
              <a:rPr lang="en-US" altLang="en-US" sz="3300" dirty="0"/>
              <a:t>The Grant Applicant must self certify that the new UTV will be used exclusively for California Agriculture.</a:t>
            </a:r>
            <a:endParaRPr lang="en-US" sz="3300" dirty="0"/>
          </a:p>
          <a:p>
            <a:r>
              <a:rPr lang="en-US" sz="3300" dirty="0"/>
              <a:t>The Grant Applicant must not purchase, make payments toward and/or take procession of the new UTV prior to receiving a fully executed grant contract with the District.</a:t>
            </a:r>
          </a:p>
          <a:p>
            <a:r>
              <a:rPr lang="en-US" sz="2900" dirty="0"/>
              <a:t>New UTVs must have a towing capacity of 500 pounds or greater and a total weight of 700 pounds or greater.</a:t>
            </a:r>
          </a:p>
          <a:p>
            <a:r>
              <a:rPr lang="en-US" sz="2900" dirty="0"/>
              <a:t>Vehicle drivetrain, including applicable energy storage tanks or battery packs, must be covered by a manufacturer warranty.</a:t>
            </a:r>
          </a:p>
          <a:p>
            <a:pPr lvl="1"/>
            <a:r>
              <a:rPr lang="en-US" sz="2900" dirty="0"/>
              <a:t>Must have a minimum 1-year warranty. </a:t>
            </a:r>
          </a:p>
          <a:p>
            <a:r>
              <a:rPr lang="en-US" sz="2900" dirty="0"/>
              <a:t>The new UTV must have an operational hour meter installed. </a:t>
            </a:r>
          </a:p>
          <a:p>
            <a:pPr lvl="1"/>
            <a:r>
              <a:rPr lang="en-US" sz="2900" dirty="0"/>
              <a:t>If the during the project life, the hour meter fails for any reason, the hour meter must be repaired or replaced as soon as possible at the owner’s expense.  </a:t>
            </a:r>
            <a:r>
              <a:rPr lang="en-US" sz="3300" dirty="0"/>
              <a:t> </a:t>
            </a:r>
          </a:p>
          <a:p>
            <a:endParaRPr lang="en-US" sz="3300" dirty="0"/>
          </a:p>
          <a:p>
            <a:endParaRPr lang="en-US" dirty="0"/>
          </a:p>
        </p:txBody>
      </p:sp>
    </p:spTree>
    <p:extLst>
      <p:ext uri="{BB962C8B-B14F-4D97-AF65-F5344CB8AC3E}">
        <p14:creationId xmlns:p14="http://schemas.microsoft.com/office/powerpoint/2010/main" val="1668810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09995" y="740151"/>
            <a:ext cx="7524003" cy="970450"/>
          </a:xfrm>
        </p:spPr>
        <p:txBody>
          <a:bodyPr/>
          <a:lstStyle/>
          <a:p>
            <a:pPr eaLnBrk="1" hangingPunct="1"/>
            <a:r>
              <a:rPr lang="en-US" altLang="en-US" sz="3600" dirty="0"/>
              <a:t>Other Project Types</a:t>
            </a:r>
          </a:p>
        </p:txBody>
      </p:sp>
      <p:sp>
        <p:nvSpPr>
          <p:cNvPr id="37891" name="Content Placeholder 2"/>
          <p:cNvSpPr>
            <a:spLocks noGrp="1"/>
          </p:cNvSpPr>
          <p:nvPr>
            <p:ph idx="1"/>
          </p:nvPr>
        </p:nvSpPr>
        <p:spPr>
          <a:xfrm>
            <a:off x="457196" y="1973802"/>
            <a:ext cx="8229600" cy="5105400"/>
          </a:xfrm>
        </p:spPr>
        <p:txBody>
          <a:bodyPr/>
          <a:lstStyle/>
          <a:p>
            <a:pPr>
              <a:buFont typeface="Arial" panose="020B0604020202020204" pitchFamily="34" charset="0"/>
              <a:buChar char="•"/>
            </a:pPr>
            <a:r>
              <a:rPr lang="en-US" dirty="0"/>
              <a:t>Infrastructure in support of off-road equipment</a:t>
            </a:r>
          </a:p>
          <a:p>
            <a:pPr marL="547370" lvl="1">
              <a:buFont typeface="Arial" panose="020B0604020202020204" pitchFamily="34" charset="0"/>
              <a:buChar char="•"/>
            </a:pPr>
            <a:r>
              <a:rPr lang="en-US" dirty="0"/>
              <a:t>Electrical infrastructure for Ag irrigation motor</a:t>
            </a:r>
            <a:endParaRPr lang="en-US" dirty="0">
              <a:cs typeface="Calibri"/>
            </a:endParaRPr>
          </a:p>
          <a:p>
            <a:pPr>
              <a:buFont typeface="Arial" panose="020B0604020202020204" pitchFamily="34" charset="0"/>
              <a:buChar char="•"/>
            </a:pPr>
            <a:r>
              <a:rPr lang="en-US" dirty="0"/>
              <a:t>Fire apparatus</a:t>
            </a:r>
          </a:p>
          <a:p>
            <a:pPr eaLnBrk="1" hangingPunct="1">
              <a:buFont typeface="Arial" panose="020B0604020202020204" pitchFamily="34" charset="0"/>
              <a:buChar char="•"/>
            </a:pPr>
            <a:r>
              <a:rPr lang="en-US" altLang="en-US" dirty="0"/>
              <a:t>On-Road Trucks</a:t>
            </a:r>
          </a:p>
          <a:p>
            <a:pPr marL="547370" lvl="1" eaLnBrk="1" hangingPunct="1">
              <a:buFont typeface="Arial" panose="020B0604020202020204" pitchFamily="34" charset="0"/>
              <a:buChar char="•"/>
            </a:pPr>
            <a:r>
              <a:rPr lang="en-US" altLang="en-US" dirty="0"/>
              <a:t>Ag Trucks-FARMER</a:t>
            </a:r>
            <a:endParaRPr lang="en-US" altLang="en-US" dirty="0">
              <a:cs typeface="Calibri"/>
            </a:endParaRPr>
          </a:p>
          <a:p>
            <a:pPr marL="547370" lvl="1" eaLnBrk="1" hangingPunct="1">
              <a:buFont typeface="Arial" panose="020B0604020202020204" pitchFamily="34" charset="0"/>
              <a:buChar char="•"/>
            </a:pPr>
            <a:r>
              <a:rPr lang="en-US" altLang="en-US" dirty="0"/>
              <a:t>Other Trucks-</a:t>
            </a:r>
            <a:endParaRPr lang="en-US" altLang="en-US" dirty="0">
              <a:cs typeface="Calibri"/>
            </a:endParaRPr>
          </a:p>
          <a:p>
            <a:pPr lvl="2" eaLnBrk="1" hangingPunct="1">
              <a:buFont typeface="Arial" panose="020B0604020202020204" pitchFamily="34" charset="0"/>
              <a:buChar char="•"/>
            </a:pPr>
            <a:r>
              <a:rPr lang="en-US" altLang="en-US" dirty="0"/>
              <a:t>ARB </a:t>
            </a:r>
            <a:r>
              <a:rPr lang="en-US" altLang="en-US" u="sng" dirty="0"/>
              <a:t>http://www.arb.ca.gov/msprog/moyer/voucher/voucher.htm</a:t>
            </a:r>
            <a:endParaRPr lang="en-US" altLang="en-US" u="sng" dirty="0">
              <a:cs typeface="Calibri"/>
            </a:endParaRPr>
          </a:p>
          <a:p>
            <a:pPr lvl="2" eaLnBrk="1" hangingPunct="1">
              <a:buFont typeface="Arial" panose="020B0604020202020204" pitchFamily="34" charset="0"/>
              <a:buChar char="•"/>
            </a:pPr>
            <a:r>
              <a:rPr lang="en-US" altLang="en-US" dirty="0"/>
              <a:t>SMAQMD SECAT, Goods Movement (Prop 1B) </a:t>
            </a:r>
            <a:r>
              <a:rPr lang="en-US" altLang="en-US" u="sng" dirty="0"/>
              <a:t>http://airquality.org/mobile/index.shtml</a:t>
            </a:r>
            <a:endParaRPr lang="en-US" altLang="en-US" u="sng" dirty="0">
              <a:cs typeface="Calibri"/>
            </a:endParaRPr>
          </a:p>
          <a:p>
            <a:pPr lvl="2" eaLnBrk="1" hangingPunct="1">
              <a:buFont typeface="Arial" panose="020B0604020202020204" pitchFamily="34" charset="0"/>
              <a:buChar char="•"/>
            </a:pPr>
            <a:r>
              <a:rPr lang="en-US" altLang="en-US" dirty="0"/>
              <a:t>Other State and Federal programs linked on FRAQMD website </a:t>
            </a:r>
            <a:r>
              <a:rPr lang="en-US" altLang="en-US" u="sng" dirty="0"/>
              <a:t>https://www.fraqmd.org/links-to-grants-offered-by-other-agencies</a:t>
            </a:r>
            <a:endParaRPr lang="en-US" altLang="en-US" u="sng" dirty="0">
              <a:cs typeface="Calibri"/>
            </a:endParaRPr>
          </a:p>
          <a:p>
            <a:pPr marL="547370" lvl="1" eaLnBrk="1" hangingPunct="1">
              <a:buFont typeface="Arial" panose="020B0604020202020204" pitchFamily="34" charset="0"/>
              <a:buChar char="•"/>
            </a:pPr>
            <a:r>
              <a:rPr lang="en-US" altLang="en-US" dirty="0"/>
              <a:t>Possible loans: </a:t>
            </a:r>
            <a:r>
              <a:rPr lang="en-US" altLang="en-US" u="sng" dirty="0"/>
              <a:t>http://www.arb.ca.gov/msprog/truckstop/funding/loans_fa.htm</a:t>
            </a:r>
            <a:endParaRPr lang="en-US" altLang="en-US" sz="2000" dirty="0">
              <a:cs typeface="Calibri"/>
            </a:endParaRPr>
          </a:p>
          <a:p>
            <a:pPr eaLnBrk="1" hangingPunct="1"/>
            <a:endParaRPr lang="en-US" altLang="en-US" sz="1900" u="sng"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887315" y="887313"/>
            <a:ext cx="6858002" cy="5083374"/>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338635" y="947607"/>
            <a:ext cx="3292070" cy="4962786"/>
          </a:xfrm>
        </p:spPr>
        <p:txBody>
          <a:bodyPr vert="horz" lIns="91440" tIns="45720" rIns="91440" bIns="45720" rtlCol="0" anchor="ctr">
            <a:normAutofit/>
          </a:bodyPr>
          <a:lstStyle/>
          <a:p>
            <a:pPr algn="l"/>
            <a:r>
              <a:rPr lang="en-US" sz="3600" dirty="0">
                <a:cs typeface="+mj-cs"/>
              </a:rPr>
              <a:t>Resources and Contact Information</a:t>
            </a:r>
          </a:p>
        </p:txBody>
      </p:sp>
    </p:spTree>
    <p:extLst>
      <p:ext uri="{BB962C8B-B14F-4D97-AF65-F5344CB8AC3E}">
        <p14:creationId xmlns:p14="http://schemas.microsoft.com/office/powerpoint/2010/main" val="1010739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7735E9-F42F-4C61-9439-AA722EF57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 y="0"/>
            <a:ext cx="91405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3">
            <a:extLst>
              <a:ext uri="{FF2B5EF4-FFF2-40B4-BE49-F238E27FC236}">
                <a16:creationId xmlns:a16="http://schemas.microsoft.com/office/drawing/2014/main" id="{ABFC405D-8511-4234-95DB-1F88C52B4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77753"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19456" y="1812735"/>
            <a:ext cx="2638839" cy="4117749"/>
          </a:xfrm>
        </p:spPr>
        <p:txBody>
          <a:bodyPr anchor="t">
            <a:normAutofit/>
          </a:bodyPr>
          <a:lstStyle/>
          <a:p>
            <a:r>
              <a:rPr lang="en-US" sz="3700" dirty="0"/>
              <a:t>Resources</a:t>
            </a:r>
          </a:p>
        </p:txBody>
      </p:sp>
      <p:graphicFrame>
        <p:nvGraphicFramePr>
          <p:cNvPr id="22" name="Content Placeholder 2">
            <a:extLst>
              <a:ext uri="{FF2B5EF4-FFF2-40B4-BE49-F238E27FC236}">
                <a16:creationId xmlns:a16="http://schemas.microsoft.com/office/drawing/2014/main" id="{9D6D9FCD-95AD-48BC-92F4-1D8C1E10F457}"/>
              </a:ext>
            </a:extLst>
          </p:cNvPr>
          <p:cNvGraphicFramePr>
            <a:graphicFrameLocks noGrp="1"/>
          </p:cNvGraphicFramePr>
          <p:nvPr>
            <p:ph idx="1"/>
            <p:extLst>
              <p:ext uri="{D42A27DB-BD31-4B8C-83A1-F6EECF244321}">
                <p14:modId xmlns:p14="http://schemas.microsoft.com/office/powerpoint/2010/main" val="1713931360"/>
              </p:ext>
            </p:extLst>
          </p:nvPr>
        </p:nvGraphicFramePr>
        <p:xfrm>
          <a:off x="4099892" y="1172818"/>
          <a:ext cx="4429746"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6522136"/>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924" name="Rectangle 38919">
            <a:extLst>
              <a:ext uri="{FF2B5EF4-FFF2-40B4-BE49-F238E27FC236}">
                <a16:creationId xmlns:a16="http://schemas.microsoft.com/office/drawing/2014/main" id="{0B9607A7-C194-45C1-9EA4-D513E02DC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5"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0000"/>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914" name="Title 1"/>
          <p:cNvSpPr>
            <a:spLocks noGrp="1"/>
          </p:cNvSpPr>
          <p:nvPr>
            <p:ph type="title"/>
          </p:nvPr>
        </p:nvSpPr>
        <p:spPr>
          <a:xfrm>
            <a:off x="607500" y="447188"/>
            <a:ext cx="7928998" cy="970450"/>
          </a:xfrm>
          <a:effectLst/>
        </p:spPr>
        <p:txBody>
          <a:bodyPr>
            <a:normAutofit/>
          </a:bodyPr>
          <a:lstStyle/>
          <a:p>
            <a:pPr eaLnBrk="1" hangingPunct="1"/>
            <a:r>
              <a:rPr lang="en-US" altLang="en-US"/>
              <a:t>FRAQMD Program Contacts:</a:t>
            </a:r>
          </a:p>
        </p:txBody>
      </p:sp>
      <p:sp>
        <p:nvSpPr>
          <p:cNvPr id="38915" name="Content Placeholder 2"/>
          <p:cNvSpPr>
            <a:spLocks noGrp="1"/>
          </p:cNvSpPr>
          <p:nvPr>
            <p:ph idx="1"/>
          </p:nvPr>
        </p:nvSpPr>
        <p:spPr>
          <a:xfrm>
            <a:off x="647911" y="2185988"/>
            <a:ext cx="5965970" cy="3636511"/>
          </a:xfrm>
          <a:effectLst/>
        </p:spPr>
        <p:txBody>
          <a:bodyPr>
            <a:normAutofit/>
          </a:bodyPr>
          <a:lstStyle/>
          <a:p>
            <a:pPr eaLnBrk="1" hangingPunct="1">
              <a:buFont typeface="Arial" panose="020B0604020202020204" pitchFamily="34" charset="0"/>
              <a:buChar char="•"/>
            </a:pPr>
            <a:r>
              <a:rPr lang="en-US" altLang="en-US" sz="1700" dirty="0"/>
              <a:t>Grant Program Lead – Peter Angelonides (530) 634-7659 </a:t>
            </a:r>
            <a:r>
              <a:rPr lang="en-US" altLang="en-US" sz="1700" dirty="0" err="1"/>
              <a:t>ext</a:t>
            </a:r>
            <a:r>
              <a:rPr lang="en-US" altLang="en-US" sz="1700" dirty="0"/>
              <a:t> 209, Pangelonides@fraqmd.org.  </a:t>
            </a:r>
          </a:p>
          <a:p>
            <a:pPr>
              <a:buFont typeface="Arial" panose="020B0604020202020204" pitchFamily="34" charset="0"/>
              <a:buChar char="•"/>
            </a:pPr>
            <a:endParaRPr lang="en-US" altLang="en-US" sz="1700" dirty="0"/>
          </a:p>
          <a:p>
            <a:pPr eaLnBrk="1" hangingPunct="1">
              <a:buFont typeface="Arial" panose="020B0604020202020204" pitchFamily="34" charset="0"/>
              <a:buChar char="•"/>
            </a:pPr>
            <a:r>
              <a:rPr lang="en-US" altLang="en-US" sz="1700" dirty="0"/>
              <a:t>Ag Engine Registration Program Lead  – William Escobedo (530) 634-7659 </a:t>
            </a:r>
            <a:r>
              <a:rPr lang="en-US" altLang="en-US" sz="1700" dirty="0" err="1"/>
              <a:t>ext</a:t>
            </a:r>
            <a:r>
              <a:rPr lang="en-US" altLang="en-US" sz="1700" dirty="0"/>
              <a:t> 212, wescobedo@fraqmd.org. </a:t>
            </a:r>
          </a:p>
          <a:p>
            <a:pPr eaLnBrk="1" hangingPunct="1">
              <a:buFont typeface="Arial" panose="020B0604020202020204" pitchFamily="34" charset="0"/>
              <a:buChar char="•"/>
            </a:pPr>
            <a:endParaRPr lang="en-US" altLang="en-US" sz="1700" dirty="0"/>
          </a:p>
          <a:p>
            <a:pPr eaLnBrk="1" hangingPunct="1">
              <a:buFont typeface="Arial" panose="020B0604020202020204" pitchFamily="34" charset="0"/>
              <a:buChar char="•"/>
            </a:pPr>
            <a:r>
              <a:rPr lang="en-US" altLang="en-US" sz="1700" dirty="0"/>
              <a:t>FRAQMD website – www.fraqmd.org</a:t>
            </a:r>
          </a:p>
          <a:p>
            <a:pPr eaLnBrk="1" hangingPunct="1">
              <a:buFont typeface="Wingdings 3" pitchFamily="18" charset="2"/>
              <a:buNone/>
            </a:pPr>
            <a:endParaRPr lang="en-US" altLang="en-US" sz="1700" dirty="0"/>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7893" name="Picture 37892" descr="Yellow and blue symbols">
            <a:extLst>
              <a:ext uri="{FF2B5EF4-FFF2-40B4-BE49-F238E27FC236}">
                <a16:creationId xmlns:a16="http://schemas.microsoft.com/office/drawing/2014/main" id="{52F20011-20A4-7219-704C-BDD73B82A657}"/>
              </a:ext>
            </a:extLst>
          </p:cNvPr>
          <p:cNvPicPr>
            <a:picLocks noChangeAspect="1"/>
          </p:cNvPicPr>
          <p:nvPr/>
        </p:nvPicPr>
        <p:blipFill rotWithShape="1">
          <a:blip r:embed="rId3">
            <a:duotone>
              <a:schemeClr val="accent1">
                <a:shade val="45000"/>
                <a:satMod val="135000"/>
              </a:schemeClr>
              <a:prstClr val="white"/>
            </a:duotone>
          </a:blip>
          <a:srcRect l="21949" r="27065" b="1"/>
          <a:stretch/>
        </p:blipFill>
        <p:spPr>
          <a:xfrm>
            <a:off x="4581525" y="-1"/>
            <a:ext cx="4570837" cy="6858001"/>
          </a:xfrm>
          <a:prstGeom prst="rect">
            <a:avLst/>
          </a:prstGeom>
        </p:spPr>
      </p:pic>
      <p:sp>
        <p:nvSpPr>
          <p:cNvPr id="37897" name="Freeform 16">
            <a:extLst>
              <a:ext uri="{FF2B5EF4-FFF2-40B4-BE49-F238E27FC236}">
                <a16:creationId xmlns:a16="http://schemas.microsoft.com/office/drawing/2014/main" id="{3EEED574-6FCC-45F8-ABA8-05782705A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864100"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p:cNvSpPr>
            <a:spLocks noGrp="1"/>
          </p:cNvSpPr>
          <p:nvPr>
            <p:ph type="title"/>
          </p:nvPr>
        </p:nvSpPr>
        <p:spPr>
          <a:xfrm>
            <a:off x="607500" y="447188"/>
            <a:ext cx="3802575" cy="1559412"/>
          </a:xfrm>
        </p:spPr>
        <p:txBody>
          <a:bodyPr>
            <a:normAutofit/>
          </a:bodyPr>
          <a:lstStyle/>
          <a:p>
            <a:pPr eaLnBrk="1" hangingPunct="1">
              <a:lnSpc>
                <a:spcPct val="90000"/>
              </a:lnSpc>
            </a:pPr>
            <a:r>
              <a:rPr lang="en-US" altLang="en-US" sz="3400"/>
              <a:t>Thank you for joining us today!</a:t>
            </a:r>
          </a:p>
        </p:txBody>
      </p:sp>
      <p:sp>
        <p:nvSpPr>
          <p:cNvPr id="37891" name="Content Placeholder 2"/>
          <p:cNvSpPr>
            <a:spLocks noGrp="1"/>
          </p:cNvSpPr>
          <p:nvPr>
            <p:ph idx="1"/>
          </p:nvPr>
        </p:nvSpPr>
        <p:spPr>
          <a:xfrm>
            <a:off x="614034" y="2413000"/>
            <a:ext cx="3791942" cy="3632200"/>
          </a:xfrm>
        </p:spPr>
        <p:txBody>
          <a:bodyPr>
            <a:normAutofit/>
          </a:bodyPr>
          <a:lstStyle/>
          <a:p>
            <a:pPr eaLnBrk="1" hangingPunct="1">
              <a:buFont typeface="Arial" panose="020B0604020202020204" pitchFamily="34" charset="0"/>
              <a:buChar char="•"/>
            </a:pPr>
            <a:r>
              <a:rPr lang="en-US" altLang="en-US" dirty="0"/>
              <a:t>Questions?</a:t>
            </a:r>
          </a:p>
          <a:p>
            <a:pPr eaLnBrk="1" hangingPunct="1">
              <a:buFont typeface="Arial" panose="020B0604020202020204" pitchFamily="34" charset="0"/>
              <a:buChar char="•"/>
            </a:pPr>
            <a:r>
              <a:rPr lang="en-US" altLang="en-US" dirty="0"/>
              <a:t>Stop recording (it will be posted to website)</a:t>
            </a:r>
          </a:p>
          <a:p>
            <a:pPr eaLnBrk="1" hangingPunct="1">
              <a:buFont typeface="Arial" panose="020B0604020202020204" pitchFamily="34" charset="0"/>
              <a:buChar char="•"/>
            </a:pPr>
            <a:r>
              <a:rPr lang="en-US" altLang="en-US" dirty="0"/>
              <a:t>Staff to remain online for additional questions</a:t>
            </a:r>
          </a:p>
        </p:txBody>
      </p:sp>
    </p:spTree>
    <p:extLst>
      <p:ext uri="{BB962C8B-B14F-4D97-AF65-F5344CB8AC3E}">
        <p14:creationId xmlns:p14="http://schemas.microsoft.com/office/powerpoint/2010/main" val="46894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81" name="Freeform 6">
            <a:extLst>
              <a:ext uri="{FF2B5EF4-FFF2-40B4-BE49-F238E27FC236}">
                <a16:creationId xmlns:a16="http://schemas.microsoft.com/office/drawing/2014/main" id="{974C5CDB-119C-4669-882B-F5E375BC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1283" name="Group 11282">
            <a:extLst>
              <a:ext uri="{FF2B5EF4-FFF2-40B4-BE49-F238E27FC236}">
                <a16:creationId xmlns:a16="http://schemas.microsoft.com/office/drawing/2014/main" id="{C7B190DE-574E-451E-A7A1-E22F72BEDB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9152363" cy="2344057"/>
            <a:chOff x="0" y="4525094"/>
            <a:chExt cx="12203151" cy="2344057"/>
          </a:xfrm>
        </p:grpSpPr>
        <p:sp>
          <p:nvSpPr>
            <p:cNvPr id="11284" name="Freeform 9">
              <a:extLst>
                <a:ext uri="{FF2B5EF4-FFF2-40B4-BE49-F238E27FC236}">
                  <a16:creationId xmlns:a16="http://schemas.microsoft.com/office/drawing/2014/main" id="{60DC2158-E599-4DFA-84C5-CDE274DF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5" name="Isosceles Triangle 11284">
              <a:extLst>
                <a:ext uri="{FF2B5EF4-FFF2-40B4-BE49-F238E27FC236}">
                  <a16:creationId xmlns:a16="http://schemas.microsoft.com/office/drawing/2014/main" id="{B1FA1358-8BD7-4739-9697-89339E164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6" name="Isosceles Triangle 11285">
              <a:extLst>
                <a:ext uri="{FF2B5EF4-FFF2-40B4-BE49-F238E27FC236}">
                  <a16:creationId xmlns:a16="http://schemas.microsoft.com/office/drawing/2014/main" id="{3E344A78-8DA0-4050-B1FD-14A52126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66" name="Title 1"/>
          <p:cNvSpPr>
            <a:spLocks noGrp="1"/>
          </p:cNvSpPr>
          <p:nvPr>
            <p:ph type="title"/>
          </p:nvPr>
        </p:nvSpPr>
        <p:spPr>
          <a:xfrm>
            <a:off x="607500" y="4817533"/>
            <a:ext cx="7929000" cy="779529"/>
          </a:xfrm>
        </p:spPr>
        <p:txBody>
          <a:bodyPr vert="horz" lIns="91440" tIns="45720" rIns="91440" bIns="45720" rtlCol="0" anchor="b">
            <a:normAutofit/>
          </a:bodyPr>
          <a:lstStyle/>
          <a:p>
            <a:pPr>
              <a:lnSpc>
                <a:spcPct val="90000"/>
              </a:lnSpc>
            </a:pPr>
            <a:r>
              <a:rPr lang="en-US" altLang="en-US" sz="2500">
                <a:cs typeface="+mj-cs"/>
              </a:rPr>
              <a:t>Funding Agricultural Replacement Measures for Emission Reductions Program</a:t>
            </a:r>
          </a:p>
        </p:txBody>
      </p:sp>
      <p:pic>
        <p:nvPicPr>
          <p:cNvPr id="3" name="Picture 2">
            <a:extLst>
              <a:ext uri="{FF2B5EF4-FFF2-40B4-BE49-F238E27FC236}">
                <a16:creationId xmlns:a16="http://schemas.microsoft.com/office/drawing/2014/main" id="{8F82CBBD-44A6-4584-9EAC-F7A292E26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92" y="640080"/>
            <a:ext cx="4578477" cy="3602736"/>
          </a:xfrm>
          <a:prstGeom prst="roundRect">
            <a:avLst>
              <a:gd name="adj" fmla="val 3876"/>
            </a:avLst>
          </a:prstGeom>
          <a:solidFill>
            <a:schemeClr val="tx1"/>
          </a:solidFill>
          <a:ln>
            <a:solidFill>
              <a:schemeClr val="accent1"/>
            </a:solidFill>
          </a:ln>
          <a:effectLst/>
        </p:spPr>
      </p:pic>
    </p:spTree>
    <p:extLst>
      <p:ext uri="{BB962C8B-B14F-4D97-AF65-F5344CB8AC3E}">
        <p14:creationId xmlns:p14="http://schemas.microsoft.com/office/powerpoint/2010/main" val="67047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09995" y="844600"/>
            <a:ext cx="7524003" cy="970450"/>
          </a:xfrm>
        </p:spPr>
        <p:txBody>
          <a:bodyPr/>
          <a:lstStyle/>
          <a:p>
            <a:pPr eaLnBrk="1" hangingPunct="1"/>
            <a:r>
              <a:rPr lang="en-US" altLang="en-US" dirty="0"/>
              <a:t>FARMER Program</a:t>
            </a:r>
          </a:p>
        </p:txBody>
      </p:sp>
      <p:sp>
        <p:nvSpPr>
          <p:cNvPr id="12291" name="Content Placeholder 2"/>
          <p:cNvSpPr>
            <a:spLocks noGrp="1"/>
          </p:cNvSpPr>
          <p:nvPr>
            <p:ph idx="1"/>
          </p:nvPr>
        </p:nvSpPr>
        <p:spPr>
          <a:xfrm>
            <a:off x="457200" y="1886875"/>
            <a:ext cx="8229600" cy="3526799"/>
          </a:xfrm>
        </p:spPr>
        <p:txBody>
          <a:bodyPr>
            <a:normAutofit/>
          </a:bodyPr>
          <a:lstStyle/>
          <a:p>
            <a:pPr eaLnBrk="1" hangingPunct="1">
              <a:buFont typeface="Arial" panose="020B0604020202020204" pitchFamily="34" charset="0"/>
              <a:buChar char="•"/>
            </a:pPr>
            <a:r>
              <a:rPr lang="en-US" altLang="en-US" b="1" dirty="0"/>
              <a:t>Funding Agricultural Measures for Emission Reductions Program</a:t>
            </a:r>
          </a:p>
          <a:p>
            <a:pPr eaLnBrk="1" hangingPunct="1">
              <a:buFont typeface="Arial" panose="020B0604020202020204" pitchFamily="34" charset="0"/>
              <a:buChar char="•"/>
            </a:pPr>
            <a:r>
              <a:rPr lang="en-US" altLang="en-US" b="1" dirty="0"/>
              <a:t>Supported by California Climate Investments, a statewide program that puts billions of Cap-and-Trade dollars to work reducing greenhouse gas emissions, strengthening the economy, and improving public health and the environment – particularly in disadvantaged communities</a:t>
            </a:r>
          </a:p>
          <a:p>
            <a:pPr eaLnBrk="1" hangingPunct="1">
              <a:buFont typeface="Arial" panose="020B0604020202020204" pitchFamily="34" charset="0"/>
              <a:buChar char="•"/>
            </a:pPr>
            <a:r>
              <a:rPr lang="en-US" altLang="en-US" b="1" dirty="0"/>
              <a:t>Year 1, 2, 3, 4, 5, and 6 FARMER Program funding already allocated </a:t>
            </a:r>
          </a:p>
          <a:p>
            <a:pPr eaLnBrk="1" hangingPunct="1">
              <a:buFont typeface="Arial" panose="020B0604020202020204" pitchFamily="34" charset="0"/>
              <a:buChar char="•"/>
            </a:pPr>
            <a:r>
              <a:rPr lang="en-US" altLang="en-US" b="1" dirty="0"/>
              <a:t>Ag trucks were funded under the first two years of FARMER. </a:t>
            </a:r>
          </a:p>
        </p:txBody>
      </p:sp>
    </p:spTree>
    <p:extLst>
      <p:ext uri="{BB962C8B-B14F-4D97-AF65-F5344CB8AC3E}">
        <p14:creationId xmlns:p14="http://schemas.microsoft.com/office/powerpoint/2010/main" val="99870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4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4345" name="Rectangle 14344">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Freeform: Shape 14346">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887315" y="887313"/>
            <a:ext cx="6858002" cy="5083374"/>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38" name="Title 1"/>
          <p:cNvSpPr>
            <a:spLocks noGrp="1"/>
          </p:cNvSpPr>
          <p:nvPr>
            <p:ph type="title"/>
          </p:nvPr>
        </p:nvSpPr>
        <p:spPr>
          <a:xfrm>
            <a:off x="338635" y="947607"/>
            <a:ext cx="3292070" cy="4962786"/>
          </a:xfrm>
        </p:spPr>
        <p:txBody>
          <a:bodyPr vert="horz" lIns="91440" tIns="45720" rIns="91440" bIns="45720" rtlCol="0" anchor="ctr">
            <a:normAutofit/>
          </a:bodyPr>
          <a:lstStyle/>
          <a:p>
            <a:pPr algn="l"/>
            <a:r>
              <a:rPr lang="en-US" altLang="en-US" sz="5000" dirty="0">
                <a:cs typeface="+mj-cs"/>
              </a:rPr>
              <a:t>Program Overview</a:t>
            </a:r>
            <a:br>
              <a:rPr lang="en-US" altLang="en-US" sz="5000" dirty="0">
                <a:cs typeface="+mj-cs"/>
              </a:rPr>
            </a:br>
            <a:endParaRPr lang="en-US" altLang="en-US" sz="5000" dirty="0">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09998" y="704641"/>
            <a:ext cx="7524003" cy="970450"/>
          </a:xfrm>
        </p:spPr>
        <p:txBody>
          <a:bodyPr/>
          <a:lstStyle/>
          <a:p>
            <a:pPr eaLnBrk="1" hangingPunct="1"/>
            <a:r>
              <a:rPr lang="en-US" altLang="en-US" sz="3600" dirty="0"/>
              <a:t>General</a:t>
            </a:r>
            <a:r>
              <a:rPr lang="en-US" altLang="en-US" dirty="0"/>
              <a:t> Requirements</a:t>
            </a:r>
          </a:p>
        </p:txBody>
      </p:sp>
      <p:sp>
        <p:nvSpPr>
          <p:cNvPr id="13315" name="Content Placeholder 2"/>
          <p:cNvSpPr>
            <a:spLocks noGrp="1"/>
          </p:cNvSpPr>
          <p:nvPr>
            <p:ph idx="1"/>
          </p:nvPr>
        </p:nvSpPr>
        <p:spPr>
          <a:xfrm>
            <a:off x="457199" y="1982680"/>
            <a:ext cx="8229600" cy="5181600"/>
          </a:xfrm>
        </p:spPr>
        <p:txBody>
          <a:bodyPr>
            <a:normAutofit/>
          </a:bodyPr>
          <a:lstStyle/>
          <a:p>
            <a:pPr eaLnBrk="1" hangingPunct="1">
              <a:buFont typeface="Arial" panose="020B0604020202020204" pitchFamily="34" charset="0"/>
              <a:buChar char="•"/>
            </a:pPr>
            <a:r>
              <a:rPr lang="en-US" altLang="en-US" sz="1600" b="1" dirty="0"/>
              <a:t>Cannot pay for compliance with a regulation</a:t>
            </a:r>
          </a:p>
          <a:p>
            <a:pPr marL="547370" lvl="1" eaLnBrk="1" hangingPunct="1">
              <a:buFont typeface="Arial" panose="020B0604020202020204" pitchFamily="34" charset="0"/>
              <a:buChar char="•"/>
            </a:pPr>
            <a:r>
              <a:rPr lang="en-US" altLang="en-US" b="1" dirty="0"/>
              <a:t>Must be completed before compliance deadline</a:t>
            </a:r>
            <a:endParaRPr lang="en-US" altLang="en-US" b="1" dirty="0">
              <a:cs typeface="Calibri"/>
            </a:endParaRPr>
          </a:p>
          <a:p>
            <a:pPr eaLnBrk="1" hangingPunct="1">
              <a:buFont typeface="Arial" panose="020B0604020202020204" pitchFamily="34" charset="0"/>
              <a:buChar char="•"/>
            </a:pPr>
            <a:r>
              <a:rPr lang="en-US" altLang="en-US" sz="1600" b="1" dirty="0"/>
              <a:t>Old engines/equipment must be operational</a:t>
            </a:r>
            <a:endParaRPr lang="en-US" altLang="en-US" sz="1600" b="1" dirty="0">
              <a:cs typeface="Calibri"/>
            </a:endParaRPr>
          </a:p>
          <a:p>
            <a:pPr eaLnBrk="1" hangingPunct="1">
              <a:buFont typeface="Arial" panose="020B0604020202020204" pitchFamily="34" charset="0"/>
              <a:buChar char="•"/>
            </a:pPr>
            <a:r>
              <a:rPr lang="en-US" b="1" dirty="0"/>
              <a:t>If engine hp not known, can calculate based on: Engine HP = PTO x 120 percent</a:t>
            </a:r>
            <a:endParaRPr lang="en-US" altLang="en-US" b="1" dirty="0">
              <a:cs typeface="Calibri"/>
            </a:endParaRPr>
          </a:p>
          <a:p>
            <a:pPr eaLnBrk="1" hangingPunct="1">
              <a:buFont typeface="Arial" panose="020B0604020202020204" pitchFamily="34" charset="0"/>
              <a:buChar char="•"/>
            </a:pPr>
            <a:r>
              <a:rPr lang="en-US" altLang="en-US" sz="1600" b="1" dirty="0"/>
              <a:t>Must operate 75% within California and own for previous 2 years</a:t>
            </a:r>
            <a:endParaRPr lang="en-US" altLang="en-US" sz="1600" b="1" dirty="0">
              <a:cs typeface="Calibri"/>
            </a:endParaRPr>
          </a:p>
          <a:p>
            <a:pPr marL="547370" lvl="1" eaLnBrk="1" hangingPunct="1">
              <a:buFont typeface="Arial" panose="020B0604020202020204" pitchFamily="34" charset="0"/>
              <a:buChar char="•"/>
            </a:pPr>
            <a:r>
              <a:rPr lang="en-US" altLang="en-US" b="1" dirty="0"/>
              <a:t>Cost-Effectiveness will only include equipment usage in Yuba/Sutter counties</a:t>
            </a:r>
            <a:endParaRPr lang="en-US" altLang="en-US" b="1" dirty="0">
              <a:cs typeface="Calibri"/>
            </a:endParaRPr>
          </a:p>
          <a:p>
            <a:pPr eaLnBrk="1" hangingPunct="1">
              <a:buFont typeface="Arial" panose="020B0604020202020204" pitchFamily="34" charset="0"/>
              <a:buChar char="•"/>
            </a:pPr>
            <a:r>
              <a:rPr lang="en-US" altLang="en-US" sz="1600" b="1" dirty="0"/>
              <a:t>Must be cost-effective </a:t>
            </a:r>
            <a:endParaRPr lang="en-US" altLang="en-US" sz="1600" b="1" dirty="0">
              <a:cs typeface="Calibri"/>
            </a:endParaRPr>
          </a:p>
          <a:p>
            <a:pPr eaLnBrk="1" hangingPunct="1">
              <a:buFont typeface="Arial" panose="020B0604020202020204" pitchFamily="34" charset="0"/>
              <a:buChar char="•"/>
            </a:pPr>
            <a:r>
              <a:rPr lang="en-US" altLang="en-US" sz="1600" b="1" dirty="0"/>
              <a:t>Old engine/equipment must be destroyed</a:t>
            </a:r>
            <a:endParaRPr lang="en-US" altLang="en-US" sz="1600" b="1" dirty="0">
              <a:cs typeface="Calibri"/>
            </a:endParaRPr>
          </a:p>
          <a:p>
            <a:pPr eaLnBrk="1" hangingPunct="1">
              <a:buFont typeface="Arial" panose="020B0604020202020204" pitchFamily="34" charset="0"/>
              <a:buChar char="•"/>
            </a:pPr>
            <a:r>
              <a:rPr lang="en-US" altLang="en-US" sz="1600" b="1" dirty="0"/>
              <a:t>Must be approved in program and have signed agreement before purchasing new engine/equipment</a:t>
            </a:r>
            <a:endParaRPr lang="en-US" altLang="en-US" sz="1600" b="1" dirty="0">
              <a:cs typeface="Calibri"/>
            </a:endParaRPr>
          </a:p>
          <a:p>
            <a:pPr eaLnBrk="1" hangingPunct="1"/>
            <a:endParaRPr lang="en-US" altLang="en-US" sz="2000" dirty="0">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reeform 6">
            <a:extLst>
              <a:ext uri="{FF2B5EF4-FFF2-40B4-BE49-F238E27FC236}">
                <a16:creationId xmlns:a16="http://schemas.microsoft.com/office/drawing/2014/main" id="{974C5CDB-119C-4669-882B-F5E375BC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8" name="Group 22">
            <a:extLst>
              <a:ext uri="{FF2B5EF4-FFF2-40B4-BE49-F238E27FC236}">
                <a16:creationId xmlns:a16="http://schemas.microsoft.com/office/drawing/2014/main" id="{C7B190DE-574E-451E-A7A1-E22F72BEDB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9152363" cy="2344057"/>
            <a:chOff x="0" y="4525094"/>
            <a:chExt cx="12203151" cy="2344057"/>
          </a:xfrm>
        </p:grpSpPr>
        <p:sp>
          <p:nvSpPr>
            <p:cNvPr id="24" name="Freeform 9">
              <a:extLst>
                <a:ext uri="{FF2B5EF4-FFF2-40B4-BE49-F238E27FC236}">
                  <a16:creationId xmlns:a16="http://schemas.microsoft.com/office/drawing/2014/main" id="{60DC2158-E599-4DFA-84C5-CDE274DF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4">
              <a:extLst>
                <a:ext uri="{FF2B5EF4-FFF2-40B4-BE49-F238E27FC236}">
                  <a16:creationId xmlns:a16="http://schemas.microsoft.com/office/drawing/2014/main" id="{B1FA1358-8BD7-4739-9697-89339E164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3E344A78-8DA0-4050-B1FD-14A52126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9A06A7B-070D-4035-AE53-3D07C69D5D54}"/>
              </a:ext>
            </a:extLst>
          </p:cNvPr>
          <p:cNvSpPr>
            <a:spLocks noGrp="1"/>
          </p:cNvSpPr>
          <p:nvPr>
            <p:ph type="title"/>
          </p:nvPr>
        </p:nvSpPr>
        <p:spPr>
          <a:xfrm>
            <a:off x="607499" y="4536245"/>
            <a:ext cx="7929000" cy="779529"/>
          </a:xfrm>
        </p:spPr>
        <p:txBody>
          <a:bodyPr vert="horz" lIns="91440" tIns="45720" rIns="91440" bIns="45720" rtlCol="0" anchor="b">
            <a:normAutofit/>
          </a:bodyPr>
          <a:lstStyle/>
          <a:p>
            <a:pPr>
              <a:lnSpc>
                <a:spcPct val="90000"/>
              </a:lnSpc>
            </a:pPr>
            <a:r>
              <a:rPr lang="en-US" sz="2500" dirty="0">
                <a:cs typeface="+mj-cs"/>
              </a:rPr>
              <a:t>Map of Disadvantaged/Low-income Communities</a:t>
            </a:r>
          </a:p>
        </p:txBody>
      </p:sp>
      <p:pic>
        <p:nvPicPr>
          <p:cNvPr id="3" name="Picture 2">
            <a:extLst>
              <a:ext uri="{FF2B5EF4-FFF2-40B4-BE49-F238E27FC236}">
                <a16:creationId xmlns:a16="http://schemas.microsoft.com/office/drawing/2014/main" id="{527C0B45-A7D0-4C1C-B821-F8D34364AD32}"/>
              </a:ext>
            </a:extLst>
          </p:cNvPr>
          <p:cNvPicPr>
            <a:picLocks noChangeAspect="1"/>
          </p:cNvPicPr>
          <p:nvPr/>
        </p:nvPicPr>
        <p:blipFill rotWithShape="1">
          <a:blip r:embed="rId2"/>
          <a:srcRect l="60834" t="14543" r="4167" b="5678"/>
          <a:stretch/>
        </p:blipFill>
        <p:spPr>
          <a:xfrm>
            <a:off x="1774621" y="454016"/>
            <a:ext cx="5594755" cy="3602736"/>
          </a:xfrm>
          <a:prstGeom prst="roundRect">
            <a:avLst>
              <a:gd name="adj" fmla="val 3876"/>
            </a:avLst>
          </a:prstGeom>
          <a:ln>
            <a:solidFill>
              <a:schemeClr val="accent1"/>
            </a:solidFill>
          </a:ln>
          <a:effectLst/>
        </p:spPr>
      </p:pic>
      <p:sp>
        <p:nvSpPr>
          <p:cNvPr id="4" name="TextBox 3">
            <a:extLst>
              <a:ext uri="{FF2B5EF4-FFF2-40B4-BE49-F238E27FC236}">
                <a16:creationId xmlns:a16="http://schemas.microsoft.com/office/drawing/2014/main" id="{CD5B2FC8-3BFA-360E-0843-E5B30629BA34}"/>
              </a:ext>
            </a:extLst>
          </p:cNvPr>
          <p:cNvSpPr txBox="1"/>
          <p:nvPr/>
        </p:nvSpPr>
        <p:spPr>
          <a:xfrm>
            <a:off x="1384914" y="5659993"/>
            <a:ext cx="6374167" cy="369332"/>
          </a:xfrm>
          <a:prstGeom prst="rect">
            <a:avLst/>
          </a:prstGeom>
          <a:noFill/>
        </p:spPr>
        <p:txBody>
          <a:bodyPr wrap="square" rtlCol="0">
            <a:spAutoFit/>
          </a:bodyPr>
          <a:lstStyle/>
          <a:p>
            <a:r>
              <a:rPr lang="en-US" dirty="0"/>
              <a:t>https://webmaps.arb.ca.gov/PriorityPopulations</a:t>
            </a:r>
          </a:p>
        </p:txBody>
      </p:sp>
    </p:spTree>
    <p:extLst>
      <p:ext uri="{BB962C8B-B14F-4D97-AF65-F5344CB8AC3E}">
        <p14:creationId xmlns:p14="http://schemas.microsoft.com/office/powerpoint/2010/main" val="509122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Quotable</Template>
  <TotalTime>2583</TotalTime>
  <Words>3395</Words>
  <Application>Microsoft Office PowerPoint</Application>
  <PresentationFormat>On-screen Show (4:3)</PresentationFormat>
  <Paragraphs>385</Paragraphs>
  <Slides>48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Century Gothic</vt:lpstr>
      <vt:lpstr>Wingdings 2</vt:lpstr>
      <vt:lpstr>Wingdings 3</vt:lpstr>
      <vt:lpstr>Quotable</vt:lpstr>
      <vt:lpstr> Carl Moyer Grant Program Public Workshop  </vt:lpstr>
      <vt:lpstr>Agenda</vt:lpstr>
      <vt:lpstr>Carl Moyer Memorial Air Quality Standards Attainment Program</vt:lpstr>
      <vt:lpstr>Carl Moyer Memorial Air Quality Standards Attainment Program</vt:lpstr>
      <vt:lpstr>Funding Agricultural Replacement Measures for Emission Reductions Program</vt:lpstr>
      <vt:lpstr>FARMER Program</vt:lpstr>
      <vt:lpstr>Program Overview </vt:lpstr>
      <vt:lpstr>General Requirements</vt:lpstr>
      <vt:lpstr>Map of Disadvantaged/Low-income Communities</vt:lpstr>
      <vt:lpstr>Funding</vt:lpstr>
      <vt:lpstr>Project Selection</vt:lpstr>
      <vt:lpstr>Determining Cost-Effectiveness</vt:lpstr>
      <vt:lpstr>Program Timeline and Process</vt:lpstr>
      <vt:lpstr>Timeline Continued</vt:lpstr>
      <vt:lpstr>Terms of the Agreement</vt:lpstr>
      <vt:lpstr>Destruction of Old Engines/Equipment</vt:lpstr>
      <vt:lpstr>Invoice &amp; Financing Documentation</vt:lpstr>
      <vt:lpstr>Regulatory Compliance &amp; Eligibility Charts</vt:lpstr>
      <vt:lpstr>Regulatory Compliance</vt:lpstr>
      <vt:lpstr>Off-Road Mobile Eligibility Chart</vt:lpstr>
      <vt:lpstr>Diesel Ag Irrigation Engines Eligibility Chart</vt:lpstr>
      <vt:lpstr>Portable Non-Ag Diesel Engine Eligibility Chart</vt:lpstr>
      <vt:lpstr>Project Categories</vt:lpstr>
      <vt:lpstr>Project Types - Overview</vt:lpstr>
      <vt:lpstr>Project Type Descriptions</vt:lpstr>
      <vt:lpstr>Ag Pump Repower &amp; Electrify</vt:lpstr>
      <vt:lpstr>Ag Pump Repower &amp; Electrify</vt:lpstr>
      <vt:lpstr>Off-Road Repower and Retrofit</vt:lpstr>
      <vt:lpstr>Required to Apply</vt:lpstr>
      <vt:lpstr>Off-Road Equipment Replacement</vt:lpstr>
      <vt:lpstr>Replacement Projects </vt:lpstr>
      <vt:lpstr>Horsepower Increase Option</vt:lpstr>
      <vt:lpstr>Required to Apply</vt:lpstr>
      <vt:lpstr>Required to Apply Part 2</vt:lpstr>
      <vt:lpstr>Annual Hourly Usage Is Required</vt:lpstr>
      <vt:lpstr>Proof of Existing Ownership</vt:lpstr>
      <vt:lpstr>Operational Status</vt:lpstr>
      <vt:lpstr>From Participating Dealer Obtain:</vt:lpstr>
      <vt:lpstr>Required Warranty</vt:lpstr>
      <vt:lpstr>Zero-Emission UTV Replacement</vt:lpstr>
      <vt:lpstr>Zero-Emission UTV Replacement Program</vt:lpstr>
      <vt:lpstr>Required Documentation</vt:lpstr>
      <vt:lpstr>ZE UTV Requirements</vt:lpstr>
      <vt:lpstr>Other Project Types</vt:lpstr>
      <vt:lpstr>Resources and Contact Information</vt:lpstr>
      <vt:lpstr>Resources</vt:lpstr>
      <vt:lpstr>FRAQMD Program Contacts:</vt:lpstr>
      <vt:lpstr>Thank you for joining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 Moyer Program Year 11</dc:title>
  <dc:creator>planneri</dc:creator>
  <cp:lastModifiedBy>Peter Angelonides</cp:lastModifiedBy>
  <cp:revision>29</cp:revision>
  <cp:lastPrinted>2017-01-31T00:55:27Z</cp:lastPrinted>
  <dcterms:created xsi:type="dcterms:W3CDTF">2010-03-16T20:05:45Z</dcterms:created>
  <dcterms:modified xsi:type="dcterms:W3CDTF">2025-02-06T15:38:00Z</dcterms:modified>
</cp:coreProperties>
</file>